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 id="2147483727" r:id="rId2"/>
  </p:sldMasterIdLst>
  <p:notesMasterIdLst>
    <p:notesMasterId r:id="rId60"/>
  </p:notesMasterIdLst>
  <p:handoutMasterIdLst>
    <p:handoutMasterId r:id="rId61"/>
  </p:handoutMasterIdLst>
  <p:sldIdLst>
    <p:sldId id="456" r:id="rId3"/>
    <p:sldId id="467" r:id="rId4"/>
    <p:sldId id="468" r:id="rId5"/>
    <p:sldId id="512" r:id="rId6"/>
    <p:sldId id="514" r:id="rId7"/>
    <p:sldId id="513" r:id="rId8"/>
    <p:sldId id="543" r:id="rId9"/>
    <p:sldId id="485" r:id="rId10"/>
    <p:sldId id="546" r:id="rId11"/>
    <p:sldId id="524" r:id="rId12"/>
    <p:sldId id="525" r:id="rId13"/>
    <p:sldId id="505" r:id="rId14"/>
    <p:sldId id="506" r:id="rId15"/>
    <p:sldId id="507" r:id="rId16"/>
    <p:sldId id="508" r:id="rId17"/>
    <p:sldId id="509" r:id="rId18"/>
    <p:sldId id="511" r:id="rId19"/>
    <p:sldId id="520" r:id="rId20"/>
    <p:sldId id="521" r:id="rId21"/>
    <p:sldId id="522" r:id="rId22"/>
    <p:sldId id="523" r:id="rId23"/>
    <p:sldId id="496" r:id="rId24"/>
    <p:sldId id="517" r:id="rId25"/>
    <p:sldId id="518" r:id="rId26"/>
    <p:sldId id="504" r:id="rId27"/>
    <p:sldId id="474" r:id="rId28"/>
    <p:sldId id="488" r:id="rId29"/>
    <p:sldId id="560" r:id="rId30"/>
    <p:sldId id="559" r:id="rId31"/>
    <p:sldId id="566" r:id="rId32"/>
    <p:sldId id="568" r:id="rId33"/>
    <p:sldId id="567" r:id="rId34"/>
    <p:sldId id="550" r:id="rId35"/>
    <p:sldId id="551" r:id="rId36"/>
    <p:sldId id="554" r:id="rId37"/>
    <p:sldId id="563" r:id="rId38"/>
    <p:sldId id="549" r:id="rId39"/>
    <p:sldId id="555" r:id="rId40"/>
    <p:sldId id="557" r:id="rId41"/>
    <p:sldId id="556" r:id="rId42"/>
    <p:sldId id="558" r:id="rId43"/>
    <p:sldId id="562" r:id="rId44"/>
    <p:sldId id="561" r:id="rId45"/>
    <p:sldId id="552" r:id="rId46"/>
    <p:sldId id="553" r:id="rId47"/>
    <p:sldId id="470" r:id="rId48"/>
    <p:sldId id="547" r:id="rId49"/>
    <p:sldId id="516" r:id="rId50"/>
    <p:sldId id="489" r:id="rId51"/>
    <p:sldId id="565" r:id="rId52"/>
    <p:sldId id="564" r:id="rId53"/>
    <p:sldId id="449" r:id="rId54"/>
    <p:sldId id="503" r:id="rId55"/>
    <p:sldId id="495" r:id="rId56"/>
    <p:sldId id="502" r:id="rId57"/>
    <p:sldId id="519" r:id="rId58"/>
    <p:sldId id="548" r:id="rId59"/>
  </p:sldIdLst>
  <p:sldSz cx="12192000" cy="6858000"/>
  <p:notesSz cx="10020300" cy="68881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5A111915-BE36-4E01-A7E5-04B1672EAD32}" styleName="">
    <a:wholeTbl>
      <a:tcTxStyle>
        <a:font>
          <a:latin typeface="+mn-lt"/>
          <a:ea typeface="+mn-ea"/>
          <a:cs typeface="+mn-cs"/>
        </a:font>
        <a:srgbClr val="000000"/>
      </a:tcTxStyle>
      <a:tcStyle>
        <a:tcBdr>
          <a:left>
            <a:ln w="3172" cap="flat" cmpd="sng" algn="ctr">
              <a:solidFill>
                <a:srgbClr val="4472C4"/>
              </a:solidFill>
              <a:prstDash val="solid"/>
              <a:round/>
              <a:headEnd type="none" w="med" len="med"/>
              <a:tailEnd type="none" w="med" len="med"/>
            </a:ln>
          </a:left>
          <a:right>
            <a:ln w="3172" cap="flat" cmpd="sng" algn="ctr">
              <a:solidFill>
                <a:srgbClr val="4472C4"/>
              </a:solidFill>
              <a:prstDash val="solid"/>
              <a:round/>
              <a:headEnd type="none" w="med" len="med"/>
              <a:tailEnd type="none" w="med" len="med"/>
            </a:ln>
          </a:right>
          <a:top>
            <a:ln w="3172" cap="flat" cmpd="sng" algn="ctr">
              <a:solidFill>
                <a:srgbClr val="4472C4"/>
              </a:solidFill>
              <a:prstDash val="solid"/>
              <a:round/>
              <a:headEnd type="none" w="med" len="med"/>
              <a:tailEnd type="none" w="med" len="med"/>
            </a:ln>
          </a:top>
          <a:bottom>
            <a:ln w="3172" cap="flat" cmpd="sng" algn="ctr">
              <a:solidFill>
                <a:srgbClr val="4472C4"/>
              </a:solidFill>
              <a:prstDash val="solid"/>
              <a:round/>
              <a:headEnd type="none" w="med" len="med"/>
              <a:tailEnd type="none" w="med" len="med"/>
            </a:ln>
          </a:bottom>
        </a:tcBdr>
      </a:tcStyle>
    </a:wholeTbl>
    <a:band1H>
      <a:tcStyle>
        <a:tcBdr>
          <a:top>
            <a:ln w="3172" cap="flat" cmpd="sng" algn="ctr">
              <a:solidFill>
                <a:srgbClr val="4472C4"/>
              </a:solidFill>
              <a:prstDash val="solid"/>
              <a:round/>
              <a:headEnd type="none" w="med" len="med"/>
              <a:tailEnd type="none" w="med" len="med"/>
            </a:ln>
          </a:top>
          <a:bottom>
            <a:ln w="3172" cap="flat" cmpd="sng" algn="ctr">
              <a:solidFill>
                <a:srgbClr val="4472C4"/>
              </a:solidFill>
              <a:prstDash val="solid"/>
              <a:round/>
              <a:headEnd type="none" w="med" len="med"/>
              <a:tailEnd type="none" w="med" len="med"/>
            </a:ln>
          </a:bottom>
        </a:tcBdr>
      </a:tcStyle>
    </a:band1H>
    <a:band1V>
      <a:tcStyle>
        <a:tcBdr>
          <a:left>
            <a:ln w="3172" cap="flat" cmpd="sng" algn="ctr">
              <a:solidFill>
                <a:srgbClr val="4472C4"/>
              </a:solidFill>
              <a:prstDash val="solid"/>
              <a:round/>
              <a:headEnd type="none" w="med" len="med"/>
              <a:tailEnd type="none" w="med" len="med"/>
            </a:ln>
          </a:left>
          <a:right>
            <a:ln w="3172" cap="flat" cmpd="sng" algn="ctr">
              <a:solidFill>
                <a:srgbClr val="4472C4"/>
              </a:solidFill>
              <a:prstDash val="solid"/>
              <a:round/>
              <a:headEnd type="none" w="med" len="med"/>
              <a:tailEnd type="none" w="med" len="med"/>
            </a:ln>
          </a:right>
        </a:tcBdr>
      </a:tcStyle>
    </a:band1V>
    <a:band2V>
      <a:tcStyle>
        <a:tcBdr>
          <a:left>
            <a:ln w="3172" cap="flat" cmpd="sng" algn="ctr">
              <a:solidFill>
                <a:srgbClr val="4472C4"/>
              </a:solidFill>
              <a:prstDash val="solid"/>
              <a:round/>
              <a:headEnd type="none" w="med" len="med"/>
              <a:tailEnd type="none" w="med" len="med"/>
            </a:ln>
          </a:left>
          <a:right>
            <a:ln w="3172" cap="flat" cmpd="sng" algn="ctr">
              <a:solidFill>
                <a:srgbClr val="4472C4"/>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4472C4"/>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4472C4"/>
          </a:solidFill>
        </a:fill>
      </a:tcStyle>
    </a:firstRow>
  </a:tblStyle>
  <a:tblStyle styleId="{93296810-A885-4BE3-A3E7-6D5BEEA58F35}"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BF1E9"/>
          </a:solidFill>
        </a:fill>
      </a:tcStyle>
    </a:wholeTbl>
    <a:band1H>
      <a:tcStyle>
        <a:tcBdr/>
        <a:fill>
          <a:solidFill>
            <a:srgbClr val="D5E3CF"/>
          </a:solidFill>
        </a:fill>
      </a:tcStyle>
    </a:band1H>
    <a:band2H>
      <a:tcStyle>
        <a:tcBdr/>
      </a:tcStyle>
    </a:band2H>
    <a:band1V>
      <a:tcStyle>
        <a:tcBdr/>
        <a:fill>
          <a:solidFill>
            <a:srgbClr val="D5E3CF"/>
          </a:solidFill>
        </a:fill>
      </a:tcStyle>
    </a:band1V>
    <a:band2V>
      <a:tcStyle>
        <a:tcBdr/>
      </a:tcStyle>
    </a:band2V>
    <a:lastCol>
      <a:tcTxStyle b="on">
        <a:font>
          <a:latin typeface="+mn-lt"/>
          <a:ea typeface="+mn-ea"/>
          <a:cs typeface="+mn-cs"/>
        </a:font>
        <a:srgbClr val="FFFFFF"/>
      </a:tcTxStyle>
      <a:tcStyle>
        <a:tcBdr/>
        <a:fill>
          <a:solidFill>
            <a:srgbClr val="70AD47"/>
          </a:solidFill>
        </a:fill>
      </a:tcStyle>
    </a:lastCol>
    <a:firstCol>
      <a:tcTxStyle b="on">
        <a:font>
          <a:latin typeface="+mn-lt"/>
          <a:ea typeface="+mn-ea"/>
          <a:cs typeface="+mn-cs"/>
        </a:font>
        <a:srgbClr val="FFFFFF"/>
      </a:tcTxStyle>
      <a:tcStyle>
        <a:tcBdr/>
        <a:fill>
          <a:solidFill>
            <a:srgbClr val="70AD47"/>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70AD47"/>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70AD47"/>
          </a:solidFill>
        </a:fill>
      </a:tcStyle>
    </a:firstRow>
  </a:tblStyle>
  <a:tblStyle styleId="{69CF1AB2-1976-4502-BF36-3FF5EA218861}" styleName="">
    <a:wholeTbl>
      <a:tcTxStyle>
        <a:font>
          <a:latin typeface="+mn-lt"/>
          <a:ea typeface="+mn-ea"/>
          <a:cs typeface="+mn-cs"/>
        </a:font>
        <a:srgbClr val="000000"/>
      </a:tcTxStyle>
      <a:tcStyle>
        <a:tcBdr>
          <a:left>
            <a:ln w="12701" cap="flat" cmpd="sng" algn="ctr">
              <a:solidFill>
                <a:srgbClr val="5B9BD5"/>
              </a:solidFill>
              <a:prstDash val="solid"/>
              <a:round/>
              <a:headEnd type="none" w="med" len="med"/>
              <a:tailEnd type="none" w="med" len="med"/>
            </a:ln>
          </a:left>
          <a:right>
            <a:ln w="12701" cap="flat" cmpd="sng" algn="ctr">
              <a:solidFill>
                <a:srgbClr val="5B9BD5"/>
              </a:solidFill>
              <a:prstDash val="solid"/>
              <a:round/>
              <a:headEnd type="none" w="med" len="med"/>
              <a:tailEnd type="none" w="med" len="med"/>
            </a:ln>
          </a:right>
          <a:top>
            <a:ln w="12701" cap="flat" cmpd="sng" algn="ctr">
              <a:solidFill>
                <a:srgbClr val="5B9BD5"/>
              </a:solidFill>
              <a:prstDash val="solid"/>
              <a:round/>
              <a:headEnd type="none" w="med" len="med"/>
              <a:tailEnd type="none" w="med" len="med"/>
            </a:ln>
          </a:top>
          <a:bottom>
            <a:ln w="12701" cap="flat" cmpd="sng" algn="ctr">
              <a:solidFill>
                <a:srgbClr val="5B9BD5"/>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1V>
      <a:tcStyle>
        <a:tcBdr/>
        <a:fill>
          <a:solidFill>
            <a:srgbClr val="D2DEEF"/>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25402" cap="flat" cmpd="sng" algn="ctr">
              <a:solidFill>
                <a:srgbClr val="5B9BD5"/>
              </a:solidFill>
              <a:prstDash val="solid"/>
              <a:round/>
              <a:headEnd type="none" w="med" len="med"/>
              <a:tailEnd type="none" w="med" len="med"/>
            </a:ln>
          </a:top>
        </a:tcBdr>
        <a:fill>
          <a:solidFill>
            <a:srgbClr val="EAEFF7"/>
          </a:solidFill>
        </a:fill>
      </a:tcStyle>
    </a:lastRow>
    <a:firstRow>
      <a:tcTxStyle b="on">
        <a:font>
          <a:latin typeface=""/>
          <a:ea typeface=""/>
          <a:cs typeface=""/>
        </a:font>
      </a:tcTxStyle>
      <a:tcStyle>
        <a:tcBdr/>
        <a:fill>
          <a:solidFill>
            <a:srgbClr val="EAEFF7"/>
          </a:solidFill>
        </a:fill>
      </a:tcStyle>
    </a:firstRow>
  </a:tblStyle>
  <a:tblStyle styleId="{7DF18680-E054-41AD-8BC1-D1AEF772440D}"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3C2FFA5D-87B4-456A-9821-1D502468CF0F}" styleName="">
    <a:wholeTbl>
      <a:tcTxStyle>
        <a:font>
          <a:latin typeface="+mn-lt"/>
          <a:ea typeface="+mn-ea"/>
          <a:cs typeface="+mn-cs"/>
        </a:font>
        <a:srgbClr val="000000"/>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wholeTbl>
    <a:band1H>
      <a:tcStyle>
        <a:tcBdr/>
        <a:fill>
          <a:solidFill>
            <a:srgbClr val="5B9BD5"/>
          </a:solidFill>
        </a:fill>
      </a:tcStyle>
    </a:band1H>
    <a:band2H>
      <a:tcStyle>
        <a:tcBdr/>
        <a:fill>
          <a:solidFill>
            <a:srgbClr val="5B9BD5"/>
          </a:solidFill>
        </a:fill>
      </a:tcStyle>
    </a:band2H>
    <a:band1V>
      <a:tcStyle>
        <a:tcBdr>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band1V>
    <a:band2V>
      <a:tcStyle>
        <a:tcBdr/>
        <a:fill>
          <a:solidFill>
            <a:srgbClr val="5B9BD5"/>
          </a:solidFill>
        </a:fill>
      </a:tcStyle>
    </a:band2V>
    <a:lastCol>
      <a:tcTxStyle b="on">
        <a:font>
          <a:latin typeface=""/>
          <a:ea typeface=""/>
          <a:cs typeface=""/>
        </a:font>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lastCol>
    <a:firstCol>
      <a:tcTxStyle b="on">
        <a:font>
          <a:latin typeface=""/>
          <a:ea typeface=""/>
          <a:cs typeface=""/>
        </a:font>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firstCol>
    <a:lastRow>
      <a:tcTxStyle b="on">
        <a:font>
          <a:latin typeface=""/>
          <a:ea typeface=""/>
          <a:cs typeface=""/>
        </a:font>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5B9BD5"/>
              </a:solidFill>
              <a:prstDash val="solid"/>
              <a:round/>
              <a:headEnd type="none" w="med" len="med"/>
              <a:tailEnd type="none" w="med" len="med"/>
            </a:ln>
          </a:bottom>
        </a:tcBdr>
        <a:fill>
          <a:solidFill>
            <a:srgbClr val="5B9BD5"/>
          </a:solidFill>
        </a:fill>
      </a:tcStyle>
    </a:lastRow>
    <a:firstRow>
      <a:tcTxStyle b="on">
        <a:font>
          <a:latin typeface="+mn-lt"/>
          <a:ea typeface="+mn-ea"/>
          <a:cs typeface="+mn-cs"/>
        </a:font>
        <a:srgbClr val="FFFFFF"/>
      </a:tcTxStyle>
      <a:tcStyle>
        <a:tcBdr>
          <a:left>
            <a:ln w="3172" cap="flat" cmpd="sng" algn="ctr">
              <a:solidFill>
                <a:srgbClr val="5B9BD5"/>
              </a:solidFill>
              <a:prstDash val="solid"/>
              <a:round/>
              <a:headEnd type="none" w="med" len="med"/>
              <a:tailEnd type="none" w="med" len="med"/>
            </a:ln>
          </a:left>
          <a:right>
            <a:ln w="3172" cap="flat" cmpd="sng" algn="ctr">
              <a:solidFill>
                <a:srgbClr val="5B9BD5"/>
              </a:solidFill>
              <a:prstDash val="solid"/>
              <a:round/>
              <a:headEnd type="none" w="med" len="med"/>
              <a:tailEnd type="none" w="med" len="med"/>
            </a:ln>
          </a:right>
          <a:top>
            <a:ln w="3172" cap="flat" cmpd="sng" algn="ctr">
              <a:solidFill>
                <a:srgbClr val="5B9BD5"/>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5B9B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732" autoAdjust="0"/>
  </p:normalViewPr>
  <p:slideViewPr>
    <p:cSldViewPr snapToGrid="0">
      <p:cViewPr varScale="1">
        <p:scale>
          <a:sx n="77" d="100"/>
          <a:sy n="77" d="100"/>
        </p:scale>
        <p:origin x="1794" y="90"/>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4342127" cy="345601"/>
          </a:xfrm>
          <a:prstGeom prst="rect">
            <a:avLst/>
          </a:prstGeom>
          <a:noFill/>
          <a:ln>
            <a:noFill/>
          </a:ln>
        </p:spPr>
        <p:txBody>
          <a:bodyPr vert="horz" wrap="square" lIns="92007" tIns="46003" rIns="92007" bIns="46003" anchor="t" anchorCtr="0" compatLnSpc="1">
            <a:noAutofit/>
          </a:bodyPr>
          <a:lstStyle/>
          <a:p>
            <a:pPr defTabSz="920069">
              <a:defRPr sz="1800" b="0" i="0" u="none" strike="noStrike" kern="0" cap="none" spc="0" baseline="0">
                <a:solidFill>
                  <a:srgbClr val="000000"/>
                </a:solidFill>
                <a:uFillTx/>
              </a:defRPr>
            </a:pPr>
            <a:endParaRPr lang="en-GB" sz="1200">
              <a:solidFill>
                <a:srgbClr val="000000"/>
              </a:solidFill>
              <a:latin typeface="Calibri"/>
            </a:endParaRPr>
          </a:p>
        </p:txBody>
      </p:sp>
      <p:sp>
        <p:nvSpPr>
          <p:cNvPr id="3" name="Date Placeholder 2"/>
          <p:cNvSpPr txBox="1">
            <a:spLocks noGrp="1"/>
          </p:cNvSpPr>
          <p:nvPr>
            <p:ph type="dt" sz="quarter" idx="1"/>
          </p:nvPr>
        </p:nvSpPr>
        <p:spPr>
          <a:xfrm>
            <a:off x="5675853" y="0"/>
            <a:ext cx="4342127" cy="345601"/>
          </a:xfrm>
          <a:prstGeom prst="rect">
            <a:avLst/>
          </a:prstGeom>
          <a:noFill/>
          <a:ln>
            <a:noFill/>
          </a:ln>
        </p:spPr>
        <p:txBody>
          <a:bodyPr vert="horz" wrap="square" lIns="92007" tIns="46003" rIns="92007" bIns="46003" anchor="t" anchorCtr="0" compatLnSpc="1">
            <a:noAutofit/>
          </a:bodyPr>
          <a:lstStyle/>
          <a:p>
            <a:pPr algn="r" defTabSz="920069">
              <a:defRPr sz="1800" b="0" i="0" u="none" strike="noStrike" kern="0" cap="none" spc="0" baseline="0">
                <a:solidFill>
                  <a:srgbClr val="000000"/>
                </a:solidFill>
                <a:uFillTx/>
              </a:defRPr>
            </a:pPr>
            <a:fld id="{B9BC1167-60AA-4B7A-93E1-B23E5101FB9D}" type="datetime1">
              <a:rPr lang="en-GB" sz="1200">
                <a:solidFill>
                  <a:srgbClr val="000000"/>
                </a:solidFill>
                <a:latin typeface="Calibri"/>
              </a:rPr>
              <a:pPr algn="r" defTabSz="920069">
                <a:defRPr sz="1800" b="0" i="0" u="none" strike="noStrike" kern="0" cap="none" spc="0" baseline="0">
                  <a:solidFill>
                    <a:srgbClr val="000000"/>
                  </a:solidFill>
                  <a:uFillTx/>
                </a:defRPr>
              </a:pPr>
              <a:t>11/12/2019</a:t>
            </a:fld>
            <a:endParaRPr lang="en-GB" sz="1200">
              <a:solidFill>
                <a:srgbClr val="000000"/>
              </a:solidFill>
              <a:latin typeface="Calibri"/>
            </a:endParaRPr>
          </a:p>
        </p:txBody>
      </p:sp>
      <p:sp>
        <p:nvSpPr>
          <p:cNvPr id="4" name="Footer Placeholder 3"/>
          <p:cNvSpPr txBox="1">
            <a:spLocks noGrp="1"/>
          </p:cNvSpPr>
          <p:nvPr>
            <p:ph type="ftr" sz="quarter" idx="2"/>
          </p:nvPr>
        </p:nvSpPr>
        <p:spPr>
          <a:xfrm>
            <a:off x="0" y="6542561"/>
            <a:ext cx="4342127" cy="345601"/>
          </a:xfrm>
          <a:prstGeom prst="rect">
            <a:avLst/>
          </a:prstGeom>
          <a:noFill/>
          <a:ln>
            <a:noFill/>
          </a:ln>
        </p:spPr>
        <p:txBody>
          <a:bodyPr vert="horz" wrap="square" lIns="92007" tIns="46003" rIns="92007" bIns="46003" anchor="b" anchorCtr="0" compatLnSpc="1">
            <a:noAutofit/>
          </a:bodyPr>
          <a:lstStyle/>
          <a:p>
            <a:pPr defTabSz="920069">
              <a:defRPr sz="1800" b="0" i="0" u="none" strike="noStrike" kern="0" cap="none" spc="0" baseline="0">
                <a:solidFill>
                  <a:srgbClr val="000000"/>
                </a:solidFill>
                <a:uFillTx/>
              </a:defRPr>
            </a:pPr>
            <a:endParaRPr lang="en-GB" sz="1200">
              <a:solidFill>
                <a:srgbClr val="000000"/>
              </a:solidFill>
              <a:latin typeface="Calibri"/>
            </a:endParaRPr>
          </a:p>
        </p:txBody>
      </p:sp>
      <p:sp>
        <p:nvSpPr>
          <p:cNvPr id="5" name="Slide Number Placeholder 4"/>
          <p:cNvSpPr txBox="1">
            <a:spLocks noGrp="1"/>
          </p:cNvSpPr>
          <p:nvPr>
            <p:ph type="sldNum" sz="quarter" idx="3"/>
          </p:nvPr>
        </p:nvSpPr>
        <p:spPr>
          <a:xfrm>
            <a:off x="5675853" y="6542561"/>
            <a:ext cx="4342127" cy="345601"/>
          </a:xfrm>
          <a:prstGeom prst="rect">
            <a:avLst/>
          </a:prstGeom>
          <a:noFill/>
          <a:ln>
            <a:noFill/>
          </a:ln>
        </p:spPr>
        <p:txBody>
          <a:bodyPr vert="horz" wrap="square" lIns="92007" tIns="46003" rIns="92007" bIns="46003" anchor="b" anchorCtr="0" compatLnSpc="1">
            <a:noAutofit/>
          </a:bodyPr>
          <a:lstStyle/>
          <a:p>
            <a:pPr algn="r" defTabSz="920069">
              <a:defRPr sz="1800" b="0" i="0" u="none" strike="noStrike" kern="0" cap="none" spc="0" baseline="0">
                <a:solidFill>
                  <a:srgbClr val="000000"/>
                </a:solidFill>
                <a:uFillTx/>
              </a:defRPr>
            </a:pPr>
            <a:fld id="{E5342274-D47E-4592-9BD5-D3FB2D651F69}" type="slidenum">
              <a:pPr algn="r" defTabSz="920069">
                <a:defRPr sz="1800" b="0" i="0" u="none" strike="noStrike" kern="0" cap="none" spc="0" baseline="0">
                  <a:solidFill>
                    <a:srgbClr val="000000"/>
                  </a:solidFill>
                  <a:uFillTx/>
                </a:defRPr>
              </a:pPr>
              <a:t>‹#›</a:t>
            </a:fld>
            <a:endParaRPr lang="en-GB" sz="1200">
              <a:solidFill>
                <a:srgbClr val="000000"/>
              </a:solidFill>
              <a:latin typeface="Calibri"/>
            </a:endParaRPr>
          </a:p>
        </p:txBody>
      </p:sp>
    </p:spTree>
    <p:extLst>
      <p:ext uri="{BB962C8B-B14F-4D97-AF65-F5344CB8AC3E}">
        <p14:creationId xmlns:p14="http://schemas.microsoft.com/office/powerpoint/2010/main" val="8425809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4342127" cy="345601"/>
          </a:xfrm>
          <a:prstGeom prst="rect">
            <a:avLst/>
          </a:prstGeom>
          <a:noFill/>
          <a:ln>
            <a:noFill/>
          </a:ln>
        </p:spPr>
        <p:txBody>
          <a:bodyPr vert="horz" wrap="square" lIns="92007" tIns="46003" rIns="92007" bIns="46003" anchor="t" anchorCtr="0" compatLnSpc="1">
            <a:noAutofit/>
          </a:bodyPr>
          <a:lstStyle>
            <a:lvl1pPr marL="0" marR="0" lvl="0" indent="0" algn="l" defTabSz="920069"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p:cNvSpPr txBox="1">
            <a:spLocks noGrp="1"/>
          </p:cNvSpPr>
          <p:nvPr>
            <p:ph type="dt" idx="1"/>
          </p:nvPr>
        </p:nvSpPr>
        <p:spPr>
          <a:xfrm>
            <a:off x="5675844" y="0"/>
            <a:ext cx="4342127" cy="345601"/>
          </a:xfrm>
          <a:prstGeom prst="rect">
            <a:avLst/>
          </a:prstGeom>
          <a:noFill/>
          <a:ln>
            <a:noFill/>
          </a:ln>
        </p:spPr>
        <p:txBody>
          <a:bodyPr vert="horz" wrap="square" lIns="92007" tIns="46003" rIns="92007" bIns="46003" anchor="t" anchorCtr="0" compatLnSpc="1">
            <a:noAutofit/>
          </a:bodyPr>
          <a:lstStyle>
            <a:lvl1pPr marL="0" marR="0" lvl="0" indent="0" algn="r" defTabSz="920069"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86CD869C-60FF-4727-A56E-A700450068D1}" type="datetime1">
              <a:rPr lang="en-GB"/>
              <a:pPr lvl="0"/>
              <a:t>11/12/2019</a:t>
            </a:fld>
            <a:endParaRPr lang="en-GB"/>
          </a:p>
        </p:txBody>
      </p:sp>
      <p:sp>
        <p:nvSpPr>
          <p:cNvPr id="4" name="Slide Image Placeholder 3"/>
          <p:cNvSpPr>
            <a:spLocks noGrp="1" noRot="1" noChangeAspect="1"/>
          </p:cNvSpPr>
          <p:nvPr>
            <p:ph type="sldImg" idx="2"/>
          </p:nvPr>
        </p:nvSpPr>
        <p:spPr>
          <a:xfrm>
            <a:off x="2943225" y="860425"/>
            <a:ext cx="4133850" cy="2325688"/>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1002026" y="3314923"/>
            <a:ext cx="8016241" cy="2712219"/>
          </a:xfrm>
          <a:prstGeom prst="rect">
            <a:avLst/>
          </a:prstGeom>
          <a:noFill/>
          <a:ln>
            <a:noFill/>
          </a:ln>
        </p:spPr>
        <p:txBody>
          <a:bodyPr vert="horz" wrap="square" lIns="92007" tIns="46003" rIns="92007" bIns="46003"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txBox="1">
            <a:spLocks noGrp="1"/>
          </p:cNvSpPr>
          <p:nvPr>
            <p:ph type="ftr" sz="quarter" idx="4"/>
          </p:nvPr>
        </p:nvSpPr>
        <p:spPr>
          <a:xfrm>
            <a:off x="0" y="6542561"/>
            <a:ext cx="4342127" cy="345601"/>
          </a:xfrm>
          <a:prstGeom prst="rect">
            <a:avLst/>
          </a:prstGeom>
          <a:noFill/>
          <a:ln>
            <a:noFill/>
          </a:ln>
        </p:spPr>
        <p:txBody>
          <a:bodyPr vert="horz" wrap="square" lIns="92007" tIns="46003" rIns="92007" bIns="46003" anchor="b" anchorCtr="0" compatLnSpc="1">
            <a:noAutofit/>
          </a:bodyPr>
          <a:lstStyle>
            <a:lvl1pPr marL="0" marR="0" lvl="0" indent="0" algn="l" defTabSz="920069"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p:cNvSpPr txBox="1">
            <a:spLocks noGrp="1"/>
          </p:cNvSpPr>
          <p:nvPr>
            <p:ph type="sldNum" sz="quarter" idx="5"/>
          </p:nvPr>
        </p:nvSpPr>
        <p:spPr>
          <a:xfrm>
            <a:off x="5675844" y="6542561"/>
            <a:ext cx="4342127" cy="345601"/>
          </a:xfrm>
          <a:prstGeom prst="rect">
            <a:avLst/>
          </a:prstGeom>
          <a:noFill/>
          <a:ln>
            <a:noFill/>
          </a:ln>
        </p:spPr>
        <p:txBody>
          <a:bodyPr vert="horz" wrap="square" lIns="92007" tIns="46003" rIns="92007" bIns="46003" anchor="b" anchorCtr="0" compatLnSpc="1">
            <a:noAutofit/>
          </a:bodyPr>
          <a:lstStyle>
            <a:lvl1pPr marL="0" marR="0" lvl="0" indent="0" algn="r" defTabSz="920069"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54C039F8-FF1B-45FB-84D6-149AB4C0E35E}" type="slidenum">
              <a:t>‹#›</a:t>
            </a:fld>
            <a:endParaRPr lang="en-GB"/>
          </a:p>
        </p:txBody>
      </p:sp>
    </p:spTree>
    <p:extLst>
      <p:ext uri="{BB962C8B-B14F-4D97-AF65-F5344CB8AC3E}">
        <p14:creationId xmlns:p14="http://schemas.microsoft.com/office/powerpoint/2010/main" val="164886696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Shape 110"/>
          <p:cNvSpPr>
            <a:spLocks noGrp="1" noRot="1" noChangeAspect="1" noTextEdit="1"/>
          </p:cNvSpPr>
          <p:nvPr>
            <p:ph type="sldImg" idx="2"/>
          </p:nvPr>
        </p:nvSpPr>
        <p:spPr bwMode="auto">
          <a:xfrm>
            <a:off x="87313" y="758825"/>
            <a:ext cx="6735762" cy="3789363"/>
          </a:xfrm>
          <a:custGeom>
            <a:avLst/>
            <a:gdLst>
              <a:gd name="T0" fmla="*/ 0 w 120000"/>
              <a:gd name="T1" fmla="*/ 0 h 120000"/>
              <a:gd name="T2" fmla="*/ 5027612 w 120000"/>
              <a:gd name="T3" fmla="*/ 0 h 120000"/>
              <a:gd name="T4" fmla="*/ 5027612 w 120000"/>
              <a:gd name="T5" fmla="*/ 3771900 h 120000"/>
              <a:gd name="T6" fmla="*/ 0 w 120000"/>
              <a:gd name="T7" fmla="*/ 37719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4339" name="Shape 111"/>
          <p:cNvSpPr>
            <a:spLocks noGrp="1"/>
          </p:cNvSpPr>
          <p:nvPr>
            <p:ph type="body" idx="1"/>
          </p:nvPr>
        </p:nvSpPr>
        <p:spPr bwMode="auto">
          <a:xfrm>
            <a:off x="690945" y="4800987"/>
            <a:ext cx="5527559" cy="45442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388" tIns="47694" rIns="95388" bIns="47694" numCol="1" anchor="t" anchorCtr="0" compatLnSpc="1">
            <a:prstTxWarp prst="textNoShape">
              <a:avLst/>
            </a:prstTxWarp>
          </a:bodyPr>
          <a:lstStyle/>
          <a:p>
            <a:pPr eaLnBrk="1" hangingPunct="1">
              <a:spcBef>
                <a:spcPct val="0"/>
              </a:spcBef>
              <a:buSzPct val="25000"/>
            </a:pPr>
            <a:endParaRPr lang="en-US" altLang="en-US" dirty="0">
              <a:solidFill>
                <a:srgbClr val="000000"/>
              </a:solidFill>
              <a:ea typeface="Calibri" panose="020F0502020204030204" pitchFamily="34" charset="0"/>
              <a:cs typeface="Calibri" panose="020F0502020204030204" pitchFamily="34" charset="0"/>
              <a:sym typeface="Calibri" panose="020F0502020204030204" pitchFamily="34" charset="0"/>
            </a:endParaRPr>
          </a:p>
        </p:txBody>
      </p:sp>
      <p:sp>
        <p:nvSpPr>
          <p:cNvPr id="14340" name="Shape 112"/>
          <p:cNvSpPr>
            <a:spLocks noGrp="1"/>
          </p:cNvSpPr>
          <p:nvPr>
            <p:ph type="sldNum" sz="quarter" idx="5"/>
          </p:nvPr>
        </p:nvSpPr>
        <p:spPr bwMode="auto">
          <a:xfrm>
            <a:off x="3913755" y="9597189"/>
            <a:ext cx="2994094" cy="505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388" tIns="47694" rIns="95388" bIns="47694" numCol="1" anchorCtr="0" compatLnSpc="1">
            <a:prstTxWarp prst="textNoShape">
              <a:avLst/>
            </a:prstTxWarp>
          </a:bodyPr>
          <a:lstStyle>
            <a:lvl1pPr>
              <a:defRPr sz="2800">
                <a:solidFill>
                  <a:schemeClr val="tx1"/>
                </a:solidFill>
                <a:latin typeface="Arial" panose="020B0604020202020204" pitchFamily="34" charset="0"/>
              </a:defRPr>
            </a:lvl1pPr>
            <a:lvl2pPr marL="747556" indent="-287522">
              <a:defRPr sz="2800">
                <a:solidFill>
                  <a:schemeClr val="tx1"/>
                </a:solidFill>
                <a:latin typeface="Arial" panose="020B0604020202020204" pitchFamily="34" charset="0"/>
              </a:defRPr>
            </a:lvl2pPr>
            <a:lvl3pPr marL="1150087" indent="-230017">
              <a:defRPr sz="2800">
                <a:solidFill>
                  <a:schemeClr val="tx1"/>
                </a:solidFill>
                <a:latin typeface="Arial" panose="020B0604020202020204" pitchFamily="34" charset="0"/>
              </a:defRPr>
            </a:lvl3pPr>
            <a:lvl4pPr marL="1610121" indent="-230017">
              <a:defRPr sz="2800">
                <a:solidFill>
                  <a:schemeClr val="tx1"/>
                </a:solidFill>
                <a:latin typeface="Arial" panose="020B0604020202020204" pitchFamily="34" charset="0"/>
              </a:defRPr>
            </a:lvl4pPr>
            <a:lvl5pPr marL="2070156" indent="-230017">
              <a:defRPr sz="2800">
                <a:solidFill>
                  <a:schemeClr val="tx1"/>
                </a:solidFill>
                <a:latin typeface="Arial" panose="020B0604020202020204" pitchFamily="34" charset="0"/>
              </a:defRPr>
            </a:lvl5pPr>
            <a:lvl6pPr marL="2530191" indent="-230017" eaLnBrk="0" fontAlgn="base" hangingPunct="0">
              <a:spcBef>
                <a:spcPct val="0"/>
              </a:spcBef>
              <a:spcAft>
                <a:spcPct val="0"/>
              </a:spcAft>
              <a:defRPr sz="2800">
                <a:solidFill>
                  <a:schemeClr val="tx1"/>
                </a:solidFill>
                <a:latin typeface="Arial" panose="020B0604020202020204" pitchFamily="34" charset="0"/>
              </a:defRPr>
            </a:lvl6pPr>
            <a:lvl7pPr marL="2990225" indent="-230017" eaLnBrk="0" fontAlgn="base" hangingPunct="0">
              <a:spcBef>
                <a:spcPct val="0"/>
              </a:spcBef>
              <a:spcAft>
                <a:spcPct val="0"/>
              </a:spcAft>
              <a:defRPr sz="2800">
                <a:solidFill>
                  <a:schemeClr val="tx1"/>
                </a:solidFill>
                <a:latin typeface="Arial" panose="020B0604020202020204" pitchFamily="34" charset="0"/>
              </a:defRPr>
            </a:lvl7pPr>
            <a:lvl8pPr marL="3450260" indent="-230017" eaLnBrk="0" fontAlgn="base" hangingPunct="0">
              <a:spcBef>
                <a:spcPct val="0"/>
              </a:spcBef>
              <a:spcAft>
                <a:spcPct val="0"/>
              </a:spcAft>
              <a:defRPr sz="2800">
                <a:solidFill>
                  <a:schemeClr val="tx1"/>
                </a:solidFill>
                <a:latin typeface="Arial" panose="020B0604020202020204" pitchFamily="34" charset="0"/>
              </a:defRPr>
            </a:lvl8pPr>
            <a:lvl9pPr marL="3910294" indent="-230017" eaLnBrk="0" fontAlgn="base" hangingPunct="0">
              <a:spcBef>
                <a:spcPct val="0"/>
              </a:spcBef>
              <a:spcAft>
                <a:spcPct val="0"/>
              </a:spcAft>
              <a:defRPr sz="2800">
                <a:solidFill>
                  <a:schemeClr val="tx1"/>
                </a:solidFill>
                <a:latin typeface="Arial" panose="020B0604020202020204" pitchFamily="34" charset="0"/>
              </a:defRPr>
            </a:lvl9pPr>
          </a:lstStyle>
          <a:p>
            <a:pPr>
              <a:spcBef>
                <a:spcPct val="0"/>
              </a:spcBef>
              <a:buSzPct val="100000"/>
              <a:defRPr/>
            </a:pPr>
            <a:fld id="{5FBA9F6B-9AC8-46CB-80DD-68006DA10FCA}" type="slidenum">
              <a:rPr lang="en-US" altLang="en-US" sz="1200">
                <a:solidFill>
                  <a:srgbClr val="000000"/>
                </a:solidFill>
                <a:cs typeface="Arial" panose="020B0604020202020204" pitchFamily="34" charset="0"/>
                <a:sym typeface="Arial" panose="020B0604020202020204" pitchFamily="34" charset="0"/>
              </a:rPr>
              <a:pPr>
                <a:spcBef>
                  <a:spcPct val="0"/>
                </a:spcBef>
                <a:buSzPct val="100000"/>
                <a:defRPr/>
              </a:pPr>
              <a:t>1</a:t>
            </a:fld>
            <a:endParaRPr lang="en-US" altLang="en-US" sz="1200">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077410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2</a:t>
            </a:fld>
            <a:endParaRPr lang="en-GB"/>
          </a:p>
        </p:txBody>
      </p:sp>
    </p:spTree>
    <p:extLst>
      <p:ext uri="{BB962C8B-B14F-4D97-AF65-F5344CB8AC3E}">
        <p14:creationId xmlns:p14="http://schemas.microsoft.com/office/powerpoint/2010/main" val="3143811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Shape 324"/>
          <p:cNvSpPr>
            <a:spLocks noGrp="1" noRot="1" noChangeAspect="1" noTextEdit="1"/>
          </p:cNvSpPr>
          <p:nvPr>
            <p:ph type="sldImg" idx="2"/>
          </p:nvPr>
        </p:nvSpPr>
        <p:spPr bwMode="auto">
          <a:xfrm>
            <a:off x="87313" y="758825"/>
            <a:ext cx="6735762" cy="3789363"/>
          </a:xfrm>
          <a:custGeom>
            <a:avLst/>
            <a:gdLst>
              <a:gd name="T0" fmla="*/ 0 w 120000"/>
              <a:gd name="T1" fmla="*/ 0 h 120000"/>
              <a:gd name="T2" fmla="*/ 5027612 w 120000"/>
              <a:gd name="T3" fmla="*/ 0 h 120000"/>
              <a:gd name="T4" fmla="*/ 5027612 w 120000"/>
              <a:gd name="T5" fmla="*/ 3771900 h 120000"/>
              <a:gd name="T6" fmla="*/ 0 w 120000"/>
              <a:gd name="T7" fmla="*/ 37719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3011" name="Shape 325"/>
          <p:cNvSpPr>
            <a:spLocks noGrp="1"/>
          </p:cNvSpPr>
          <p:nvPr>
            <p:ph type="body" idx="1"/>
          </p:nvPr>
        </p:nvSpPr>
        <p:spPr bwMode="auto">
          <a:xfrm>
            <a:off x="690945" y="4800987"/>
            <a:ext cx="5527559" cy="45442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388" tIns="47694" rIns="95388" bIns="47694" numCol="1" anchor="t" anchorCtr="0" compatLnSpc="1">
            <a:prstTxWarp prst="textNoShape">
              <a:avLst/>
            </a:prstTxWarp>
          </a:bodyPr>
          <a:lstStyle/>
          <a:p>
            <a:pPr>
              <a:spcBef>
                <a:spcPts val="365"/>
              </a:spcBef>
              <a:buClr>
                <a:srgbClr val="000000"/>
              </a:buClr>
              <a:buSzPct val="25000"/>
            </a:pPr>
            <a:endParaRPr lang="en-US" altLang="en-US"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a:spcBef>
                <a:spcPts val="365"/>
              </a:spcBef>
              <a:buSzPct val="25000"/>
            </a:pPr>
            <a:endParaRPr lang="en-US" altLang="en-US" dirty="0">
              <a:solidFill>
                <a:srgbClr val="000000"/>
              </a:solidFill>
              <a:ea typeface="Calibri" panose="020F0502020204030204" pitchFamily="34" charset="0"/>
              <a:cs typeface="Calibri" panose="020F0502020204030204" pitchFamily="34" charset="0"/>
              <a:sym typeface="Calibri" panose="020F0502020204030204" pitchFamily="34" charset="0"/>
            </a:endParaRPr>
          </a:p>
        </p:txBody>
      </p:sp>
      <p:sp>
        <p:nvSpPr>
          <p:cNvPr id="43012" name="Shape 326"/>
          <p:cNvSpPr>
            <a:spLocks noGrp="1"/>
          </p:cNvSpPr>
          <p:nvPr>
            <p:ph type="sldNum" sz="quarter" idx="5"/>
          </p:nvPr>
        </p:nvSpPr>
        <p:spPr bwMode="auto">
          <a:xfrm>
            <a:off x="3913755" y="9597189"/>
            <a:ext cx="2994094" cy="505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388" tIns="47694" rIns="95388" bIns="47694" numCol="1" anchorCtr="0" compatLnSpc="1">
            <a:prstTxWarp prst="textNoShape">
              <a:avLst/>
            </a:prstTxWarp>
          </a:bodyPr>
          <a:lstStyle>
            <a:lvl1pPr>
              <a:defRPr sz="2800">
                <a:solidFill>
                  <a:schemeClr val="tx1"/>
                </a:solidFill>
                <a:latin typeface="Arial" panose="020B0604020202020204" pitchFamily="34" charset="0"/>
              </a:defRPr>
            </a:lvl1pPr>
            <a:lvl2pPr marL="747556" indent="-287522">
              <a:defRPr sz="2800">
                <a:solidFill>
                  <a:schemeClr val="tx1"/>
                </a:solidFill>
                <a:latin typeface="Arial" panose="020B0604020202020204" pitchFamily="34" charset="0"/>
              </a:defRPr>
            </a:lvl2pPr>
            <a:lvl3pPr marL="1150087" indent="-230017">
              <a:defRPr sz="2800">
                <a:solidFill>
                  <a:schemeClr val="tx1"/>
                </a:solidFill>
                <a:latin typeface="Arial" panose="020B0604020202020204" pitchFamily="34" charset="0"/>
              </a:defRPr>
            </a:lvl3pPr>
            <a:lvl4pPr marL="1610121" indent="-230017">
              <a:defRPr sz="2800">
                <a:solidFill>
                  <a:schemeClr val="tx1"/>
                </a:solidFill>
                <a:latin typeface="Arial" panose="020B0604020202020204" pitchFamily="34" charset="0"/>
              </a:defRPr>
            </a:lvl4pPr>
            <a:lvl5pPr marL="2070156" indent="-230017">
              <a:defRPr sz="2800">
                <a:solidFill>
                  <a:schemeClr val="tx1"/>
                </a:solidFill>
                <a:latin typeface="Arial" panose="020B0604020202020204" pitchFamily="34" charset="0"/>
              </a:defRPr>
            </a:lvl5pPr>
            <a:lvl6pPr marL="2530191" indent="-230017" eaLnBrk="0" fontAlgn="base" hangingPunct="0">
              <a:spcBef>
                <a:spcPct val="0"/>
              </a:spcBef>
              <a:spcAft>
                <a:spcPct val="0"/>
              </a:spcAft>
              <a:defRPr sz="2800">
                <a:solidFill>
                  <a:schemeClr val="tx1"/>
                </a:solidFill>
                <a:latin typeface="Arial" panose="020B0604020202020204" pitchFamily="34" charset="0"/>
              </a:defRPr>
            </a:lvl6pPr>
            <a:lvl7pPr marL="2990225" indent="-230017" eaLnBrk="0" fontAlgn="base" hangingPunct="0">
              <a:spcBef>
                <a:spcPct val="0"/>
              </a:spcBef>
              <a:spcAft>
                <a:spcPct val="0"/>
              </a:spcAft>
              <a:defRPr sz="2800">
                <a:solidFill>
                  <a:schemeClr val="tx1"/>
                </a:solidFill>
                <a:latin typeface="Arial" panose="020B0604020202020204" pitchFamily="34" charset="0"/>
              </a:defRPr>
            </a:lvl7pPr>
            <a:lvl8pPr marL="3450260" indent="-230017" eaLnBrk="0" fontAlgn="base" hangingPunct="0">
              <a:spcBef>
                <a:spcPct val="0"/>
              </a:spcBef>
              <a:spcAft>
                <a:spcPct val="0"/>
              </a:spcAft>
              <a:defRPr sz="2800">
                <a:solidFill>
                  <a:schemeClr val="tx1"/>
                </a:solidFill>
                <a:latin typeface="Arial" panose="020B0604020202020204" pitchFamily="34" charset="0"/>
              </a:defRPr>
            </a:lvl8pPr>
            <a:lvl9pPr marL="3910294" indent="-230017" eaLnBrk="0" fontAlgn="base" hangingPunct="0">
              <a:spcBef>
                <a:spcPct val="0"/>
              </a:spcBef>
              <a:spcAft>
                <a:spcPct val="0"/>
              </a:spcAft>
              <a:defRPr sz="2800">
                <a:solidFill>
                  <a:schemeClr val="tx1"/>
                </a:solidFill>
                <a:latin typeface="Arial" panose="020B0604020202020204" pitchFamily="34" charset="0"/>
              </a:defRPr>
            </a:lvl9pPr>
          </a:lstStyle>
          <a:p>
            <a:pPr>
              <a:spcBef>
                <a:spcPct val="0"/>
              </a:spcBef>
              <a:buSzPct val="100000"/>
              <a:defRPr/>
            </a:pPr>
            <a:fld id="{195F9CF8-2CDF-4C58-9E95-077220B9A129}" type="slidenum">
              <a:rPr lang="en-US" altLang="en-US" sz="1200">
                <a:solidFill>
                  <a:srgbClr val="000000"/>
                </a:solidFill>
                <a:cs typeface="Arial" panose="020B0604020202020204" pitchFamily="34" charset="0"/>
                <a:sym typeface="Arial" panose="020B0604020202020204" pitchFamily="34" charset="0"/>
              </a:rPr>
              <a:pPr>
                <a:spcBef>
                  <a:spcPct val="0"/>
                </a:spcBef>
                <a:buSzPct val="100000"/>
                <a:defRPr/>
              </a:pPr>
              <a:t>4</a:t>
            </a:fld>
            <a:endParaRPr lang="en-US" altLang="en-US" sz="1200">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402413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F4C99B8-4F45-4604-9F9D-947AFB76D656}" type="slidenum">
              <a:rPr lang="en-GB">
                <a:solidFill>
                  <a:prstClr val="black"/>
                </a:solidFill>
              </a:rPr>
              <a:pPr>
                <a:defRPr/>
              </a:pPr>
              <a:t>6</a:t>
            </a:fld>
            <a:endParaRPr lang="en-GB">
              <a:solidFill>
                <a:prstClr val="black"/>
              </a:solidFill>
            </a:endParaRPr>
          </a:p>
        </p:txBody>
      </p:sp>
    </p:spTree>
    <p:extLst>
      <p:ext uri="{BB962C8B-B14F-4D97-AF65-F5344CB8AC3E}">
        <p14:creationId xmlns:p14="http://schemas.microsoft.com/office/powerpoint/2010/main" val="2796745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F4C99B8-4F45-4604-9F9D-947AFB76D656}" type="slidenum">
              <a:rPr lang="en-GB">
                <a:solidFill>
                  <a:prstClr val="black"/>
                </a:solidFill>
              </a:rPr>
              <a:pPr>
                <a:defRPr/>
              </a:pPr>
              <a:t>7</a:t>
            </a:fld>
            <a:endParaRPr lang="en-GB">
              <a:solidFill>
                <a:prstClr val="black"/>
              </a:solidFill>
            </a:endParaRPr>
          </a:p>
        </p:txBody>
      </p:sp>
    </p:spTree>
    <p:extLst>
      <p:ext uri="{BB962C8B-B14F-4D97-AF65-F5344CB8AC3E}">
        <p14:creationId xmlns:p14="http://schemas.microsoft.com/office/powerpoint/2010/main" val="231937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9</a:t>
            </a:fld>
            <a:endParaRPr lang="en-GB"/>
          </a:p>
        </p:txBody>
      </p:sp>
    </p:spTree>
    <p:extLst>
      <p:ext uri="{BB962C8B-B14F-4D97-AF65-F5344CB8AC3E}">
        <p14:creationId xmlns:p14="http://schemas.microsoft.com/office/powerpoint/2010/main" val="2746328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12</a:t>
            </a:fld>
            <a:endParaRPr lang="en-GB"/>
          </a:p>
        </p:txBody>
      </p:sp>
    </p:spTree>
    <p:extLst>
      <p:ext uri="{BB962C8B-B14F-4D97-AF65-F5344CB8AC3E}">
        <p14:creationId xmlns:p14="http://schemas.microsoft.com/office/powerpoint/2010/main" val="3106075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14</a:t>
            </a:fld>
            <a:endParaRPr lang="en-GB"/>
          </a:p>
        </p:txBody>
      </p:sp>
    </p:spTree>
    <p:extLst>
      <p:ext uri="{BB962C8B-B14F-4D97-AF65-F5344CB8AC3E}">
        <p14:creationId xmlns:p14="http://schemas.microsoft.com/office/powerpoint/2010/main" val="3723707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17</a:t>
            </a:fld>
            <a:endParaRPr lang="en-GB"/>
          </a:p>
        </p:txBody>
      </p:sp>
    </p:spTree>
    <p:extLst>
      <p:ext uri="{BB962C8B-B14F-4D97-AF65-F5344CB8AC3E}">
        <p14:creationId xmlns:p14="http://schemas.microsoft.com/office/powerpoint/2010/main" val="3239474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18</a:t>
            </a:fld>
            <a:endParaRPr lang="en-GB"/>
          </a:p>
        </p:txBody>
      </p:sp>
    </p:spTree>
    <p:extLst>
      <p:ext uri="{BB962C8B-B14F-4D97-AF65-F5344CB8AC3E}">
        <p14:creationId xmlns:p14="http://schemas.microsoft.com/office/powerpoint/2010/main" val="2756861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20</a:t>
            </a:fld>
            <a:endParaRPr lang="en-GB"/>
          </a:p>
        </p:txBody>
      </p:sp>
    </p:spTree>
    <p:extLst>
      <p:ext uri="{BB962C8B-B14F-4D97-AF65-F5344CB8AC3E}">
        <p14:creationId xmlns:p14="http://schemas.microsoft.com/office/powerpoint/2010/main" val="4108657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22</a:t>
            </a:fld>
            <a:endParaRPr lang="en-GB"/>
          </a:p>
        </p:txBody>
      </p:sp>
    </p:spTree>
    <p:extLst>
      <p:ext uri="{BB962C8B-B14F-4D97-AF65-F5344CB8AC3E}">
        <p14:creationId xmlns:p14="http://schemas.microsoft.com/office/powerpoint/2010/main" val="3269262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23</a:t>
            </a:fld>
            <a:endParaRPr lang="en-GB"/>
          </a:p>
        </p:txBody>
      </p:sp>
    </p:spTree>
    <p:extLst>
      <p:ext uri="{BB962C8B-B14F-4D97-AF65-F5344CB8AC3E}">
        <p14:creationId xmlns:p14="http://schemas.microsoft.com/office/powerpoint/2010/main" val="2182737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24</a:t>
            </a:fld>
            <a:endParaRPr lang="en-GB"/>
          </a:p>
        </p:txBody>
      </p:sp>
    </p:spTree>
    <p:extLst>
      <p:ext uri="{BB962C8B-B14F-4D97-AF65-F5344CB8AC3E}">
        <p14:creationId xmlns:p14="http://schemas.microsoft.com/office/powerpoint/2010/main" val="2657296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26</a:t>
            </a:fld>
            <a:endParaRPr lang="en-GB"/>
          </a:p>
        </p:txBody>
      </p:sp>
    </p:spTree>
    <p:extLst>
      <p:ext uri="{BB962C8B-B14F-4D97-AF65-F5344CB8AC3E}">
        <p14:creationId xmlns:p14="http://schemas.microsoft.com/office/powerpoint/2010/main" val="357610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29</a:t>
            </a:fld>
            <a:endParaRPr lang="en-GB"/>
          </a:p>
        </p:txBody>
      </p:sp>
    </p:spTree>
    <p:extLst>
      <p:ext uri="{BB962C8B-B14F-4D97-AF65-F5344CB8AC3E}">
        <p14:creationId xmlns:p14="http://schemas.microsoft.com/office/powerpoint/2010/main" val="2846555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33</a:t>
            </a:fld>
            <a:endParaRPr lang="en-GB"/>
          </a:p>
        </p:txBody>
      </p:sp>
    </p:spTree>
    <p:extLst>
      <p:ext uri="{BB962C8B-B14F-4D97-AF65-F5344CB8AC3E}">
        <p14:creationId xmlns:p14="http://schemas.microsoft.com/office/powerpoint/2010/main" val="421972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34</a:t>
            </a:fld>
            <a:endParaRPr lang="en-GB"/>
          </a:p>
        </p:txBody>
      </p:sp>
    </p:spTree>
    <p:extLst>
      <p:ext uri="{BB962C8B-B14F-4D97-AF65-F5344CB8AC3E}">
        <p14:creationId xmlns:p14="http://schemas.microsoft.com/office/powerpoint/2010/main" val="2862753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35</a:t>
            </a:fld>
            <a:endParaRPr lang="en-GB"/>
          </a:p>
        </p:txBody>
      </p:sp>
    </p:spTree>
    <p:extLst>
      <p:ext uri="{BB962C8B-B14F-4D97-AF65-F5344CB8AC3E}">
        <p14:creationId xmlns:p14="http://schemas.microsoft.com/office/powerpoint/2010/main" val="4097609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36</a:t>
            </a:fld>
            <a:endParaRPr lang="en-GB"/>
          </a:p>
        </p:txBody>
      </p:sp>
    </p:spTree>
    <p:extLst>
      <p:ext uri="{BB962C8B-B14F-4D97-AF65-F5344CB8AC3E}">
        <p14:creationId xmlns:p14="http://schemas.microsoft.com/office/powerpoint/2010/main" val="1667326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39</a:t>
            </a:fld>
            <a:endParaRPr lang="en-GB"/>
          </a:p>
        </p:txBody>
      </p:sp>
    </p:spTree>
    <p:extLst>
      <p:ext uri="{BB962C8B-B14F-4D97-AF65-F5344CB8AC3E}">
        <p14:creationId xmlns:p14="http://schemas.microsoft.com/office/powerpoint/2010/main" val="1808033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44</a:t>
            </a:fld>
            <a:endParaRPr lang="en-GB"/>
          </a:p>
        </p:txBody>
      </p:sp>
    </p:spTree>
    <p:extLst>
      <p:ext uri="{BB962C8B-B14F-4D97-AF65-F5344CB8AC3E}">
        <p14:creationId xmlns:p14="http://schemas.microsoft.com/office/powerpoint/2010/main" val="645239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pPr marL="230017" indent="-230017">
              <a:buAutoNum type="arabicPeriod"/>
            </a:pPr>
            <a:r>
              <a:rPr lang="en-GB" dirty="0"/>
              <a:t>3n</a:t>
            </a:r>
            <a:r>
              <a:rPr lang="en-GB" baseline="30000" dirty="0"/>
              <a:t>2</a:t>
            </a:r>
            <a:r>
              <a:rPr lang="en-GB" dirty="0"/>
              <a:t> +1</a:t>
            </a:r>
          </a:p>
          <a:p>
            <a:pPr marL="230017" indent="-230017">
              <a:buAutoNum type="arabicPeriod"/>
            </a:pPr>
            <a:r>
              <a:rPr lang="en-GB" dirty="0"/>
              <a:t>2. Sequence is 32, 12, 29, 54, 87</a:t>
            </a:r>
          </a:p>
          <a:p>
            <a:r>
              <a:rPr lang="en-GB" dirty="0"/>
              <a:t>4n</a:t>
            </a:r>
            <a:r>
              <a:rPr lang="en-GB" baseline="30000" dirty="0"/>
              <a:t>2 </a:t>
            </a:r>
            <a:r>
              <a:rPr lang="en-GB" baseline="0" dirty="0"/>
              <a:t>-3n +2</a:t>
            </a:r>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47</a:t>
            </a:fld>
            <a:endParaRPr lang="en-GB"/>
          </a:p>
        </p:txBody>
      </p:sp>
    </p:spTree>
    <p:extLst>
      <p:ext uri="{BB962C8B-B14F-4D97-AF65-F5344CB8AC3E}">
        <p14:creationId xmlns:p14="http://schemas.microsoft.com/office/powerpoint/2010/main" val="2771220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54C039F8-FF1B-45FB-84D6-149AB4C0E35E}" type="slidenum">
              <a:rPr lang="en-GB" smtClean="0"/>
              <a:t>50</a:t>
            </a:fld>
            <a:endParaRPr lang="en-GB"/>
          </a:p>
        </p:txBody>
      </p:sp>
    </p:spTree>
    <p:extLst>
      <p:ext uri="{BB962C8B-B14F-4D97-AF65-F5344CB8AC3E}">
        <p14:creationId xmlns:p14="http://schemas.microsoft.com/office/powerpoint/2010/main" val="4247693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52</a:t>
            </a:fld>
            <a:endParaRPr lang="en-GB"/>
          </a:p>
        </p:txBody>
      </p:sp>
    </p:spTree>
    <p:extLst>
      <p:ext uri="{BB962C8B-B14F-4D97-AF65-F5344CB8AC3E}">
        <p14:creationId xmlns:p14="http://schemas.microsoft.com/office/powerpoint/2010/main" val="1624729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43225" y="860425"/>
            <a:ext cx="4133850" cy="23256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54</a:t>
            </a:fld>
            <a:endParaRPr lang="en-GB"/>
          </a:p>
        </p:txBody>
      </p:sp>
    </p:spTree>
    <p:extLst>
      <p:ext uri="{BB962C8B-B14F-4D97-AF65-F5344CB8AC3E}">
        <p14:creationId xmlns:p14="http://schemas.microsoft.com/office/powerpoint/2010/main" val="39019667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55</a:t>
            </a:fld>
            <a:endParaRPr lang="en-GB"/>
          </a:p>
        </p:txBody>
      </p:sp>
    </p:spTree>
    <p:extLst>
      <p:ext uri="{BB962C8B-B14F-4D97-AF65-F5344CB8AC3E}">
        <p14:creationId xmlns:p14="http://schemas.microsoft.com/office/powerpoint/2010/main" val="3676306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54C039F8-FF1B-45FB-84D6-149AB4C0E35E}" type="slidenum">
              <a:rPr lang="en-GB" smtClean="0"/>
              <a:t>56</a:t>
            </a:fld>
            <a:endParaRPr lang="en-GB"/>
          </a:p>
        </p:txBody>
      </p:sp>
    </p:spTree>
    <p:extLst>
      <p:ext uri="{BB962C8B-B14F-4D97-AF65-F5344CB8AC3E}">
        <p14:creationId xmlns:p14="http://schemas.microsoft.com/office/powerpoint/2010/main" val="131416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hemeOverride" Target="../theme/themeOverride1.xml"/><Relationship Id="rId5" Type="http://schemas.openxmlformats.org/officeDocument/2006/relationships/image" Target="../media/image3.png"/><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75385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71468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60981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3939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89689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68230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48398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77052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64501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10057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61313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3" y="20638"/>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C:\Users\mary.mackirdy\Documents\Maths hubs website\maths_hubs_logo.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5133" y="5564188"/>
            <a:ext cx="4978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976784" y="4564063"/>
            <a:ext cx="30480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Rectangle 4"/>
          <p:cNvSpPr>
            <a:spLocks noGrp="1" noChangeArrowheads="1"/>
          </p:cNvSpPr>
          <p:nvPr>
            <p:ph type="ctrTitle"/>
          </p:nvPr>
        </p:nvSpPr>
        <p:spPr>
          <a:xfrm>
            <a:off x="622300" y="341314"/>
            <a:ext cx="9652000" cy="758825"/>
          </a:xfrm>
        </p:spPr>
        <p:txBody>
          <a:bodyPr/>
          <a:lstStyle>
            <a:lvl1pPr>
              <a:defRPr>
                <a:solidFill>
                  <a:schemeClr val="bg1"/>
                </a:solidFill>
              </a:defRPr>
            </a:lvl1pPr>
          </a:lstStyle>
          <a:p>
            <a:pPr lvl="0"/>
            <a:r>
              <a:rPr lang="en-GB" noProof="0"/>
              <a:t>Click to edit Master title style</a:t>
            </a:r>
          </a:p>
        </p:txBody>
      </p:sp>
      <p:sp>
        <p:nvSpPr>
          <p:cNvPr id="44037" name="Rectangle 5"/>
          <p:cNvSpPr>
            <a:spLocks noGrp="1" noChangeArrowheads="1"/>
          </p:cNvSpPr>
          <p:nvPr>
            <p:ph type="subTitle" idx="1"/>
          </p:nvPr>
        </p:nvSpPr>
        <p:spPr>
          <a:xfrm>
            <a:off x="622300" y="1255713"/>
            <a:ext cx="9652000" cy="1600200"/>
          </a:xfrm>
        </p:spPr>
        <p:txBody>
          <a:bodyPr/>
          <a:lstStyle>
            <a:lvl1pPr marL="0" indent="0">
              <a:defRPr sz="3500">
                <a:solidFill>
                  <a:schemeClr val="bg1"/>
                </a:solidFill>
              </a:defRPr>
            </a:lvl1pPr>
          </a:lstStyle>
          <a:p>
            <a:pPr lvl="0"/>
            <a:r>
              <a:rPr lang="en-GB" noProof="0"/>
              <a:t>Click to edit Master subtitle style</a:t>
            </a:r>
          </a:p>
        </p:txBody>
      </p:sp>
      <p:sp>
        <p:nvSpPr>
          <p:cNvPr id="7" name="Rectangle 6"/>
          <p:cNvSpPr>
            <a:spLocks noGrp="1" noChangeArrowheads="1"/>
          </p:cNvSpPr>
          <p:nvPr>
            <p:ph type="dt" sz="half" idx="10"/>
          </p:nvPr>
        </p:nvSpPr>
        <p:spPr/>
        <p:txBody>
          <a:bodyPr/>
          <a:lstStyle>
            <a:lvl1pPr>
              <a:defRPr>
                <a:solidFill>
                  <a:schemeClr val="accent2"/>
                </a:solidFill>
              </a:defRPr>
            </a:lvl1pPr>
          </a:lstStyle>
          <a:p>
            <a:pPr>
              <a:defRPr/>
            </a:pPr>
            <a:endParaRPr lang="en-GB">
              <a:solidFill>
                <a:srgbClr val="99CCCC"/>
              </a:solidFill>
            </a:endParaRPr>
          </a:p>
        </p:txBody>
      </p:sp>
      <p:sp>
        <p:nvSpPr>
          <p:cNvPr id="8" name="Rectangle 7"/>
          <p:cNvSpPr>
            <a:spLocks noGrp="1" noChangeArrowheads="1"/>
          </p:cNvSpPr>
          <p:nvPr>
            <p:ph type="ftr" sz="quarter" idx="11"/>
          </p:nvPr>
        </p:nvSpPr>
        <p:spPr>
          <a:xfrm>
            <a:off x="3503085" y="6248400"/>
            <a:ext cx="8544983" cy="457200"/>
          </a:xfrm>
        </p:spPr>
        <p:txBody>
          <a:bodyPr/>
          <a:lstStyle>
            <a:lvl1pPr>
              <a:defRPr>
                <a:solidFill>
                  <a:schemeClr val="accent2"/>
                </a:solidFill>
              </a:defRPr>
            </a:lvl1pPr>
          </a:lstStyle>
          <a:p>
            <a:pPr>
              <a:defRPr/>
            </a:pPr>
            <a:endParaRPr lang="en-GB">
              <a:solidFill>
                <a:srgbClr val="99CCCC"/>
              </a:solidFill>
            </a:endParaRPr>
          </a:p>
        </p:txBody>
      </p:sp>
    </p:spTree>
    <p:extLst>
      <p:ext uri="{BB962C8B-B14F-4D97-AF65-F5344CB8AC3E}">
        <p14:creationId xmlns:p14="http://schemas.microsoft.com/office/powerpoint/2010/main" val="11317493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3934"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692696"/>
            <a:ext cx="10566400" cy="1143000"/>
          </a:xfrm>
        </p:spPr>
        <p:txBody>
          <a:bodyPr/>
          <a:lstStyle>
            <a:lvl1pPr>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AC1E41EE-CE64-4259-904C-19C17BA630C3}"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37847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3934"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FDCF052B-9C86-420C-96D2-0F4F8565EFFB}"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85981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168" y="1"/>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692696"/>
            <a:ext cx="10566400" cy="1143000"/>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1016001" y="1827213"/>
            <a:ext cx="5179484"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827213"/>
            <a:ext cx="517948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9" name="Rectangle 8"/>
          <p:cNvSpPr>
            <a:spLocks noGrp="1" noChangeArrowheads="1"/>
          </p:cNvSpPr>
          <p:nvPr>
            <p:ph type="sldNum" sz="quarter" idx="12"/>
          </p:nvPr>
        </p:nvSpPr>
        <p:spPr/>
        <p:txBody>
          <a:bodyPr/>
          <a:lstStyle>
            <a:lvl1pPr>
              <a:defRPr/>
            </a:lvl1pPr>
          </a:lstStyle>
          <a:p>
            <a:pPr>
              <a:defRPr/>
            </a:pPr>
            <a:fld id="{DAC94706-9B17-408B-BFEC-70FE9BA0552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40521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33"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3392" y="967069"/>
            <a:ext cx="11041227" cy="792088"/>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623392" y="1700808"/>
            <a:ext cx="5386917" cy="7117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420888"/>
            <a:ext cx="5386917" cy="3705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92012" y="1700808"/>
            <a:ext cx="5389033" cy="7117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420888"/>
            <a:ext cx="5389033" cy="3705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Rectangle 8"/>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10" name="Rectangle 9"/>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11" name="Rectangle 10"/>
          <p:cNvSpPr>
            <a:spLocks noGrp="1" noChangeArrowheads="1"/>
          </p:cNvSpPr>
          <p:nvPr>
            <p:ph type="sldNum" sz="quarter" idx="12"/>
          </p:nvPr>
        </p:nvSpPr>
        <p:spPr/>
        <p:txBody>
          <a:bodyPr/>
          <a:lstStyle>
            <a:lvl1pPr>
              <a:defRPr/>
            </a:lvl1pPr>
          </a:lstStyle>
          <a:p>
            <a:pPr>
              <a:defRPr/>
            </a:pPr>
            <a:fld id="{D32789E8-A9C0-4E0B-A413-81D63A71D46A}"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82917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84138"/>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9526"/>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986814"/>
            <a:ext cx="10566400" cy="930018"/>
          </a:xfrm>
        </p:spPr>
        <p:txBody>
          <a:bodyPr/>
          <a:lstStyle/>
          <a:p>
            <a:r>
              <a:rPr lang="en-US"/>
              <a:t>Click to edit Master title style</a:t>
            </a:r>
            <a:endParaRPr lang="en-GB"/>
          </a:p>
        </p:txBody>
      </p:sp>
      <p:sp>
        <p:nvSpPr>
          <p:cNvPr id="5"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6"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7" name="Rectangle 8"/>
          <p:cNvSpPr>
            <a:spLocks noGrp="1" noChangeArrowheads="1"/>
          </p:cNvSpPr>
          <p:nvPr>
            <p:ph type="sldNum" sz="quarter" idx="12"/>
          </p:nvPr>
        </p:nvSpPr>
        <p:spPr/>
        <p:txBody>
          <a:bodyPr/>
          <a:lstStyle>
            <a:lvl1pPr>
              <a:defRPr/>
            </a:lvl1pPr>
          </a:lstStyle>
          <a:p>
            <a:pPr>
              <a:defRPr/>
            </a:pPr>
            <a:fld id="{F5CE2607-50F7-438E-A368-754D59413A70}"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99661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5"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6" name="Rectangle 8"/>
          <p:cNvSpPr>
            <a:spLocks noGrp="1" noChangeArrowheads="1"/>
          </p:cNvSpPr>
          <p:nvPr>
            <p:ph type="sldNum" sz="quarter" idx="12"/>
          </p:nvPr>
        </p:nvSpPr>
        <p:spPr/>
        <p:txBody>
          <a:bodyPr/>
          <a:lstStyle>
            <a:lvl1pPr>
              <a:defRPr/>
            </a:lvl1pPr>
          </a:lstStyle>
          <a:p>
            <a:pPr>
              <a:defRPr/>
            </a:pPr>
            <a:fld id="{97CF4813-C511-4D97-9846-977F4ADCAC1F}"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416593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1485" y="74613"/>
            <a:ext cx="3710516"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3934" y="1"/>
            <a:ext cx="25527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3393" y="902192"/>
            <a:ext cx="4011084" cy="864096"/>
          </a:xfrm>
        </p:spPr>
        <p:txBody>
          <a:bodyPr/>
          <a:lstStyle>
            <a:lvl1pPr algn="l">
              <a:defRPr sz="2000" b="1"/>
            </a:lvl1pPr>
          </a:lstStyle>
          <a:p>
            <a:r>
              <a:rPr lang="en-US" dirty="0"/>
              <a:t>Click to edit Master title style</a:t>
            </a:r>
            <a:endParaRPr lang="en-GB" dirty="0"/>
          </a:p>
        </p:txBody>
      </p:sp>
      <p:sp>
        <p:nvSpPr>
          <p:cNvPr id="3" name="Content Placeholder 2"/>
          <p:cNvSpPr>
            <a:spLocks noGrp="1"/>
          </p:cNvSpPr>
          <p:nvPr>
            <p:ph idx="1"/>
          </p:nvPr>
        </p:nvSpPr>
        <p:spPr>
          <a:xfrm>
            <a:off x="4766733" y="908050"/>
            <a:ext cx="6815667" cy="5218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772816"/>
            <a:ext cx="4011084" cy="43533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9" name="Rectangle 8"/>
          <p:cNvSpPr>
            <a:spLocks noGrp="1" noChangeArrowheads="1"/>
          </p:cNvSpPr>
          <p:nvPr>
            <p:ph type="sldNum" sz="quarter" idx="12"/>
          </p:nvPr>
        </p:nvSpPr>
        <p:spPr/>
        <p:txBody>
          <a:bodyPr/>
          <a:lstStyle>
            <a:lvl1pPr>
              <a:defRPr/>
            </a:lvl1pPr>
          </a:lstStyle>
          <a:p>
            <a:pPr>
              <a:defRPr/>
            </a:pPr>
            <a:fld id="{FE6F7A65-D758-48B1-94CF-993D38819E22}"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350797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500534" y="188913"/>
            <a:ext cx="371051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44450"/>
            <a:ext cx="2554817"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89717" y="4941168"/>
            <a:ext cx="7315200" cy="426170"/>
          </a:xfrm>
        </p:spPr>
        <p:txBody>
          <a:bodyPr/>
          <a:lstStyle>
            <a:lvl1pPr algn="l">
              <a:defRPr sz="2000" b="1"/>
            </a:lvl1pPr>
          </a:lstStyle>
          <a:p>
            <a:r>
              <a:rPr lang="en-US" dirty="0"/>
              <a:t>Click to edit Master title style</a:t>
            </a:r>
            <a:endParaRPr lang="en-GB" dirty="0"/>
          </a:p>
        </p:txBody>
      </p:sp>
      <p:sp>
        <p:nvSpPr>
          <p:cNvPr id="3" name="Picture Placeholder 2"/>
          <p:cNvSpPr>
            <a:spLocks noGrp="1"/>
          </p:cNvSpPr>
          <p:nvPr>
            <p:ph type="pic" idx="1"/>
          </p:nvPr>
        </p:nvSpPr>
        <p:spPr>
          <a:xfrm>
            <a:off x="2389717" y="1027914"/>
            <a:ext cx="7315200" cy="39132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8"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9" name="Rectangle 8"/>
          <p:cNvSpPr>
            <a:spLocks noGrp="1" noChangeArrowheads="1"/>
          </p:cNvSpPr>
          <p:nvPr>
            <p:ph type="sldNum" sz="quarter" idx="12"/>
          </p:nvPr>
        </p:nvSpPr>
        <p:spPr/>
        <p:txBody>
          <a:bodyPr/>
          <a:lstStyle>
            <a:lvl1pPr>
              <a:defRPr/>
            </a:lvl1pPr>
          </a:lstStyle>
          <a:p>
            <a:pPr>
              <a:defRPr/>
            </a:pPr>
            <a:fld id="{F5A54983-C196-400C-B4BB-5129D275323E}"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56726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descr="C:\Users\mary.mackirdy\Documents\Maths hubs website\maths_hubs_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08434" y="87313"/>
            <a:ext cx="371051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2701"/>
            <a:ext cx="255481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07435" y="692696"/>
            <a:ext cx="10566400" cy="1143000"/>
          </a:xfr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6"/>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8" name="Rectangle 8"/>
          <p:cNvSpPr>
            <a:spLocks noGrp="1" noChangeArrowheads="1"/>
          </p:cNvSpPr>
          <p:nvPr>
            <p:ph type="sldNum" sz="quarter" idx="12"/>
          </p:nvPr>
        </p:nvSpPr>
        <p:spPr/>
        <p:txBody>
          <a:bodyPr/>
          <a:lstStyle>
            <a:lvl1pPr>
              <a:defRPr/>
            </a:lvl1pPr>
          </a:lstStyle>
          <a:p>
            <a:pPr>
              <a:defRPr/>
            </a:pPr>
            <a:fld id="{D7FA470D-4F8E-40D6-8A9E-76D123F03A7C}"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1799956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F4794-8A1D-4E77-BFF5-3A296B856297}" type="datetimeFigureOut">
              <a:rPr lang="en-GB" smtClean="0">
                <a:solidFill>
                  <a:prstClr val="black">
                    <a:tint val="75000"/>
                  </a:prstClr>
                </a:solidFill>
              </a:rPr>
              <a:pPr/>
              <a:t>11/12/2019</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30D82-9650-499A-9DB8-9835619CB85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5802650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1016000" y="301625"/>
            <a:ext cx="10566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1027" name="Rectangle 5"/>
          <p:cNvSpPr>
            <a:spLocks noGrp="1" noChangeArrowheads="1"/>
          </p:cNvSpPr>
          <p:nvPr>
            <p:ph type="body" idx="1"/>
          </p:nvPr>
        </p:nvSpPr>
        <p:spPr bwMode="auto">
          <a:xfrm>
            <a:off x="1016001" y="1827213"/>
            <a:ext cx="1056216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p:txBody>
      </p:sp>
      <p:sp>
        <p:nvSpPr>
          <p:cNvPr id="43014" name="Rectangle 6"/>
          <p:cNvSpPr>
            <a:spLocks noGrp="1" noChangeArrowheads="1"/>
          </p:cNvSpPr>
          <p:nvPr>
            <p:ph type="dt" sz="half" idx="2"/>
          </p:nvPr>
        </p:nvSpPr>
        <p:spPr bwMode="auto">
          <a:xfrm>
            <a:off x="609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spcBef>
                <a:spcPct val="0"/>
              </a:spcBef>
              <a:buClrTx/>
              <a:buFontTx/>
              <a:buNone/>
              <a:defRPr sz="1200">
                <a:latin typeface="Arial" charset="0"/>
              </a:defRPr>
            </a:lvl1pPr>
          </a:lstStyle>
          <a:p>
            <a:pPr fontAlgn="base">
              <a:spcAft>
                <a:spcPct val="0"/>
              </a:spcAft>
              <a:defRPr/>
            </a:pPr>
            <a:endParaRPr lang="en-GB">
              <a:solidFill>
                <a:srgbClr val="000000"/>
              </a:solidFill>
            </a:endParaRPr>
          </a:p>
        </p:txBody>
      </p:sp>
      <p:sp>
        <p:nvSpPr>
          <p:cNvPr id="43015" name="Rectangle 7"/>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spcBef>
                <a:spcPct val="0"/>
              </a:spcBef>
              <a:buClrTx/>
              <a:buFontTx/>
              <a:buNone/>
              <a:defRPr sz="1200">
                <a:latin typeface="Arial" charset="0"/>
              </a:defRPr>
            </a:lvl1pPr>
          </a:lstStyle>
          <a:p>
            <a:pPr fontAlgn="base">
              <a:spcAft>
                <a:spcPct val="0"/>
              </a:spcAft>
              <a:defRPr/>
            </a:pPr>
            <a:endParaRPr lang="en-GB">
              <a:solidFill>
                <a:srgbClr val="000000"/>
              </a:solidFill>
            </a:endParaRPr>
          </a:p>
        </p:txBody>
      </p:sp>
      <p:sp>
        <p:nvSpPr>
          <p:cNvPr id="43016" name="Rectangle 8"/>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spcBef>
                <a:spcPct val="0"/>
              </a:spcBef>
              <a:buClrTx/>
              <a:buFontTx/>
              <a:buNone/>
              <a:defRPr sz="1200"/>
            </a:lvl1pPr>
          </a:lstStyle>
          <a:p>
            <a:pPr fontAlgn="base">
              <a:spcAft>
                <a:spcPct val="0"/>
              </a:spcAft>
              <a:defRPr/>
            </a:pPr>
            <a:fld id="{535EAF4D-0347-4A45-8C7B-5178B1F3A882}" type="slidenum">
              <a:rPr lang="en-GB" altLang="en-US">
                <a:solidFill>
                  <a:srgbClr val="000000"/>
                </a:solidFill>
              </a:rPr>
              <a:pPr fontAlgn="base">
                <a:spcAft>
                  <a:spcPct val="0"/>
                </a:spcAft>
                <a:defRPr/>
              </a:pPr>
              <a:t>‹#›</a:t>
            </a:fld>
            <a:endParaRPr lang="en-GB" altLang="en-US">
              <a:solidFill>
                <a:srgbClr val="000000"/>
              </a:solidFill>
            </a:endParaRPr>
          </a:p>
        </p:txBody>
      </p:sp>
    </p:spTree>
    <p:extLst>
      <p:ext uri="{BB962C8B-B14F-4D97-AF65-F5344CB8AC3E}">
        <p14:creationId xmlns:p14="http://schemas.microsoft.com/office/powerpoint/2010/main" val="18817713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0" fontAlgn="base" hangingPunct="0">
        <a:spcBef>
          <a:spcPct val="0"/>
        </a:spcBef>
        <a:spcAft>
          <a:spcPct val="0"/>
        </a:spcAft>
        <a:defRPr sz="3600" b="1">
          <a:solidFill>
            <a:srgbClr val="00628C"/>
          </a:solidFill>
          <a:latin typeface="+mj-lt"/>
          <a:ea typeface="+mj-ea"/>
          <a:cs typeface="+mj-cs"/>
        </a:defRPr>
      </a:lvl1pPr>
      <a:lvl2pPr algn="l" rtl="0" eaLnBrk="0" fontAlgn="base" hangingPunct="0">
        <a:spcBef>
          <a:spcPct val="0"/>
        </a:spcBef>
        <a:spcAft>
          <a:spcPct val="0"/>
        </a:spcAft>
        <a:defRPr sz="3600" b="1">
          <a:solidFill>
            <a:srgbClr val="00628C"/>
          </a:solidFill>
          <a:latin typeface="Arial" charset="0"/>
        </a:defRPr>
      </a:lvl2pPr>
      <a:lvl3pPr algn="l" rtl="0" eaLnBrk="0" fontAlgn="base" hangingPunct="0">
        <a:spcBef>
          <a:spcPct val="0"/>
        </a:spcBef>
        <a:spcAft>
          <a:spcPct val="0"/>
        </a:spcAft>
        <a:defRPr sz="3600" b="1">
          <a:solidFill>
            <a:srgbClr val="00628C"/>
          </a:solidFill>
          <a:latin typeface="Arial" charset="0"/>
        </a:defRPr>
      </a:lvl3pPr>
      <a:lvl4pPr algn="l" rtl="0" eaLnBrk="0" fontAlgn="base" hangingPunct="0">
        <a:spcBef>
          <a:spcPct val="0"/>
        </a:spcBef>
        <a:spcAft>
          <a:spcPct val="0"/>
        </a:spcAft>
        <a:defRPr sz="3600" b="1">
          <a:solidFill>
            <a:srgbClr val="00628C"/>
          </a:solidFill>
          <a:latin typeface="Arial" charset="0"/>
        </a:defRPr>
      </a:lvl4pPr>
      <a:lvl5pPr algn="l" rtl="0" eaLnBrk="0" fontAlgn="base" hangingPunct="0">
        <a:spcBef>
          <a:spcPct val="0"/>
        </a:spcBef>
        <a:spcAft>
          <a:spcPct val="0"/>
        </a:spcAft>
        <a:defRPr sz="3600" b="1">
          <a:solidFill>
            <a:srgbClr val="00628C"/>
          </a:solidFill>
          <a:latin typeface="Arial" charset="0"/>
        </a:defRPr>
      </a:lvl5pPr>
      <a:lvl6pPr marL="457200" algn="l" rtl="0" fontAlgn="base">
        <a:spcBef>
          <a:spcPct val="0"/>
        </a:spcBef>
        <a:spcAft>
          <a:spcPct val="0"/>
        </a:spcAft>
        <a:defRPr sz="3600" b="1">
          <a:solidFill>
            <a:srgbClr val="00628C"/>
          </a:solidFill>
          <a:latin typeface="Arial" charset="0"/>
        </a:defRPr>
      </a:lvl6pPr>
      <a:lvl7pPr marL="914400" algn="l" rtl="0" fontAlgn="base">
        <a:spcBef>
          <a:spcPct val="0"/>
        </a:spcBef>
        <a:spcAft>
          <a:spcPct val="0"/>
        </a:spcAft>
        <a:defRPr sz="3600" b="1">
          <a:solidFill>
            <a:srgbClr val="00628C"/>
          </a:solidFill>
          <a:latin typeface="Arial" charset="0"/>
        </a:defRPr>
      </a:lvl7pPr>
      <a:lvl8pPr marL="1371600" algn="l" rtl="0" fontAlgn="base">
        <a:spcBef>
          <a:spcPct val="0"/>
        </a:spcBef>
        <a:spcAft>
          <a:spcPct val="0"/>
        </a:spcAft>
        <a:defRPr sz="3600" b="1">
          <a:solidFill>
            <a:srgbClr val="00628C"/>
          </a:solidFill>
          <a:latin typeface="Arial" charset="0"/>
        </a:defRPr>
      </a:lvl8pPr>
      <a:lvl9pPr marL="1828800" algn="l" rtl="0" fontAlgn="base">
        <a:spcBef>
          <a:spcPct val="0"/>
        </a:spcBef>
        <a:spcAft>
          <a:spcPct val="0"/>
        </a:spcAft>
        <a:defRPr sz="3600" b="1">
          <a:solidFill>
            <a:srgbClr val="00628C"/>
          </a:solidFill>
          <a:latin typeface="Arial" charset="0"/>
        </a:defRPr>
      </a:lvl9pPr>
    </p:titleStyle>
    <p:bodyStyle>
      <a:lvl1pPr marL="342900" indent="-342900" algn="l" rtl="0" eaLnBrk="0" fontAlgn="base" hangingPunct="0">
        <a:spcBef>
          <a:spcPct val="20000"/>
        </a:spcBef>
        <a:spcAft>
          <a:spcPct val="0"/>
        </a:spcAft>
        <a:buClr>
          <a:schemeClr val="tx2"/>
        </a:buClr>
        <a:buFont typeface="Arial" panose="020B0604020202020204" pitchFamily="34" charset="0"/>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mn-lt"/>
        </a:defRPr>
      </a:lvl2pPr>
      <a:lvl3pPr marL="1143000" indent="-228600" algn="l" rtl="0" eaLnBrk="0" fontAlgn="base" hangingPunct="0">
        <a:spcBef>
          <a:spcPct val="20000"/>
        </a:spcBef>
        <a:spcAft>
          <a:spcPct val="0"/>
        </a:spcAft>
        <a:buClr>
          <a:srgbClr val="00628C"/>
        </a:buClr>
        <a:buFont typeface="Arial" panose="020B0604020202020204" pitchFamily="34" charset="0"/>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Arial" panose="020B0604020202020204" pitchFamily="34" charset="0"/>
        <a:buChar char="●"/>
        <a:defRPr sz="1900">
          <a:solidFill>
            <a:schemeClr val="tx1"/>
          </a:solidFill>
          <a:latin typeface="+mn-lt"/>
        </a:defRPr>
      </a:lvl4pPr>
      <a:lvl5pPr marL="2057400" indent="-228600" algn="l" rtl="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mn-lt"/>
        </a:defRPr>
      </a:lvl5pPr>
      <a:lvl6pPr marL="2514600" indent="-228600" algn="l" rtl="0" fontAlgn="base">
        <a:spcBef>
          <a:spcPct val="20000"/>
        </a:spcBef>
        <a:spcAft>
          <a:spcPct val="0"/>
        </a:spcAft>
        <a:buClr>
          <a:schemeClr val="tx2"/>
        </a:buClr>
        <a:buFont typeface="Arial" charset="0"/>
        <a:buChar char="●"/>
        <a:defRPr sz="1900">
          <a:solidFill>
            <a:schemeClr val="tx1"/>
          </a:solidFill>
          <a:latin typeface="+mn-lt"/>
        </a:defRPr>
      </a:lvl6pPr>
      <a:lvl7pPr marL="2971800" indent="-228600" algn="l" rtl="0" fontAlgn="base">
        <a:spcBef>
          <a:spcPct val="20000"/>
        </a:spcBef>
        <a:spcAft>
          <a:spcPct val="0"/>
        </a:spcAft>
        <a:buClr>
          <a:schemeClr val="tx2"/>
        </a:buClr>
        <a:buFont typeface="Arial" charset="0"/>
        <a:buChar char="●"/>
        <a:defRPr sz="1900">
          <a:solidFill>
            <a:schemeClr val="tx1"/>
          </a:solidFill>
          <a:latin typeface="+mn-lt"/>
        </a:defRPr>
      </a:lvl7pPr>
      <a:lvl8pPr marL="3429000" indent="-228600" algn="l" rtl="0" fontAlgn="base">
        <a:spcBef>
          <a:spcPct val="20000"/>
        </a:spcBef>
        <a:spcAft>
          <a:spcPct val="0"/>
        </a:spcAft>
        <a:buClr>
          <a:schemeClr val="tx2"/>
        </a:buClr>
        <a:buFont typeface="Arial" charset="0"/>
        <a:buChar char="●"/>
        <a:defRPr sz="1900">
          <a:solidFill>
            <a:schemeClr val="tx1"/>
          </a:solidFill>
          <a:latin typeface="+mn-lt"/>
        </a:defRPr>
      </a:lvl8pPr>
      <a:lvl9pPr marL="3886200" indent="-228600" algn="l" rtl="0" fontAlgn="base">
        <a:spcBef>
          <a:spcPct val="20000"/>
        </a:spcBef>
        <a:spcAft>
          <a:spcPct val="0"/>
        </a:spcAft>
        <a:buClr>
          <a:schemeClr val="tx2"/>
        </a:buClr>
        <a:buFont typeface="Arial" charset="0"/>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hyperlink" Target="https://www.drivingtesttips.biz/road-camber.html" TargetMode="External"/><Relationship Id="rId4" Type="http://schemas.openxmlformats.org/officeDocument/2006/relationships/hyperlink" Target="http://dailycivil.com/types-road-camber-advantages-methods-providing-camber/"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drfrostmaths.com/getfile.php?fid=821" TargetMode="External"/><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graphingstories.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hyperlink" Target="https://www.desmos.com/calculator" TargetMode="External"/><Relationship Id="rId4" Type="http://schemas.openxmlformats.org/officeDocument/2006/relationships/hyperlink" Target="http://www.resourceaholic.com/p/resource-library-key-stage-34-algebra.html#Area"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8" Type="http://schemas.openxmlformats.org/officeDocument/2006/relationships/hyperlink" Target="https://www.smore.com/2kjqr-quadratic-relationships" TargetMode="External"/><Relationship Id="rId3" Type="http://schemas.openxmlformats.org/officeDocument/2006/relationships/hyperlink" Target="https://www.mathsisfun.com/algebra/quadratic-equation-real-world.html" TargetMode="External"/><Relationship Id="rId7" Type="http://schemas.openxmlformats.org/officeDocument/2006/relationships/hyperlink" Target="https://study.com/academy/lesson/using-quadratic-formulas-in-real-life-situations.html" TargetMode="External"/><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hyperlink" Target="https://www.ck12.org/book/CK-12-Algebra-I-Concepts-Honors/section/9.4/" TargetMode="External"/><Relationship Id="rId5" Type="http://schemas.openxmlformats.org/officeDocument/2006/relationships/hyperlink" Target="http://www.montereyinstitute.org/courses/Algebra1/COURSE_TEXT_RESOURCE/U10_L2_T1_text_container.html" TargetMode="External"/><Relationship Id="rId4" Type="http://schemas.openxmlformats.org/officeDocument/2006/relationships/hyperlink" Target="https://sciencing.com/everyday-examples-situations-apply-quadratic-equations-10200.html"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hape 114"/>
          <p:cNvSpPr>
            <a:spLocks noGrp="1"/>
          </p:cNvSpPr>
          <p:nvPr>
            <p:ph type="subTitle" idx="1"/>
          </p:nvPr>
        </p:nvSpPr>
        <p:spPr>
          <a:xfrm>
            <a:off x="214161" y="4787663"/>
            <a:ext cx="3890963" cy="648634"/>
          </a:xfrm>
        </p:spPr>
        <p:txBody>
          <a:bodyPr vert="horz" wrap="square" lIns="91425" tIns="45700" rIns="91425" bIns="45700" numCol="1" anchor="t" anchorCtr="0" compatLnSpc="1">
            <a:prstTxWarp prst="textNoShape">
              <a:avLst/>
            </a:prstTxWarp>
          </a:bodyPr>
          <a:lstStyle/>
          <a:p>
            <a:pPr>
              <a:spcBef>
                <a:spcPct val="0"/>
              </a:spcBef>
              <a:buSzPct val="25000"/>
            </a:pPr>
            <a:r>
              <a:rPr lang="en-US" altLang="en-US" sz="2800" dirty="0">
                <a:solidFill>
                  <a:srgbClr val="FFFFFF"/>
                </a:solidFill>
                <a:cs typeface="Arial" panose="020B0604020202020204" pitchFamily="34" charset="0"/>
                <a:sym typeface="Arial" panose="020B0604020202020204" pitchFamily="34" charset="0"/>
              </a:rPr>
              <a:t>Peter Gates</a:t>
            </a:r>
          </a:p>
        </p:txBody>
      </p:sp>
      <p:sp>
        <p:nvSpPr>
          <p:cNvPr id="13315" name="Shape 115"/>
          <p:cNvSpPr>
            <a:spLocks noGrp="1"/>
          </p:cNvSpPr>
          <p:nvPr>
            <p:ph type="ctrTitle"/>
          </p:nvPr>
        </p:nvSpPr>
        <p:spPr>
          <a:xfrm>
            <a:off x="355926" y="705310"/>
            <a:ext cx="8878888" cy="2730054"/>
          </a:xfrm>
        </p:spPr>
        <p:txBody>
          <a:bodyPr vert="horz" wrap="square" lIns="91425" tIns="45700" rIns="91425" bIns="45700" numCol="1" anchor="b" anchorCtr="0" compatLnSpc="1">
            <a:prstTxWarp prst="textNoShape">
              <a:avLst/>
            </a:prstTxWarp>
          </a:bodyPr>
          <a:lstStyle/>
          <a:p>
            <a:pPr>
              <a:buSzPct val="25000"/>
            </a:pPr>
            <a:r>
              <a:rPr lang="en-GB" sz="3200" dirty="0"/>
              <a:t>Challenging Topics at GCSE</a:t>
            </a:r>
            <a:br>
              <a:rPr lang="en-US" altLang="en-US" sz="3200" i="1" dirty="0">
                <a:solidFill>
                  <a:srgbClr val="FFFFFF"/>
                </a:solidFill>
                <a:cs typeface="Arial" panose="020B0604020202020204" pitchFamily="34" charset="0"/>
                <a:sym typeface="Arial" panose="020B0604020202020204" pitchFamily="34" charset="0"/>
              </a:rPr>
            </a:br>
            <a:br>
              <a:rPr lang="en-US" altLang="en-US" sz="3200" i="1" dirty="0">
                <a:solidFill>
                  <a:srgbClr val="FFFFFF"/>
                </a:solidFill>
                <a:cs typeface="Arial" panose="020B0604020202020204" pitchFamily="34" charset="0"/>
                <a:sym typeface="Arial" panose="020B0604020202020204" pitchFamily="34" charset="0"/>
              </a:rPr>
            </a:br>
            <a:r>
              <a:rPr lang="en-US" altLang="en-US" sz="3200" i="1" dirty="0">
                <a:solidFill>
                  <a:srgbClr val="FFFFFF"/>
                </a:solidFill>
                <a:cs typeface="Arial" panose="020B0604020202020204" pitchFamily="34" charset="0"/>
                <a:sym typeface="Arial" panose="020B0604020202020204" pitchFamily="34" charset="0"/>
              </a:rPr>
              <a:t>NCP19-19</a:t>
            </a:r>
            <a:br>
              <a:rPr lang="en-US" altLang="en-US" sz="3200" i="1" dirty="0">
                <a:solidFill>
                  <a:srgbClr val="FFFFFF"/>
                </a:solidFill>
                <a:cs typeface="Arial" panose="020B0604020202020204" pitchFamily="34" charset="0"/>
                <a:sym typeface="Arial" panose="020B0604020202020204" pitchFamily="34" charset="0"/>
              </a:rPr>
            </a:br>
            <a:br>
              <a:rPr lang="en-US" altLang="en-US" sz="3200" i="1" dirty="0">
                <a:solidFill>
                  <a:srgbClr val="FFFFFF"/>
                </a:solidFill>
                <a:cs typeface="Arial" panose="020B0604020202020204" pitchFamily="34" charset="0"/>
                <a:sym typeface="Arial" panose="020B0604020202020204" pitchFamily="34" charset="0"/>
              </a:rPr>
            </a:br>
            <a:r>
              <a:rPr lang="en-US" altLang="en-US" sz="3200" i="1" dirty="0">
                <a:solidFill>
                  <a:srgbClr val="FFFFFF"/>
                </a:solidFill>
                <a:cs typeface="Arial" panose="020B0604020202020204" pitchFamily="34" charset="0"/>
                <a:sym typeface="Arial" panose="020B0604020202020204" pitchFamily="34" charset="0"/>
              </a:rPr>
              <a:t>Session 2 – Quadratic Relations</a:t>
            </a:r>
          </a:p>
        </p:txBody>
      </p:sp>
      <p:pic>
        <p:nvPicPr>
          <p:cNvPr id="5" name="Picture 4">
            <a:extLst>
              <a:ext uri="{FF2B5EF4-FFF2-40B4-BE49-F238E27FC236}">
                <a16:creationId xmlns:a16="http://schemas.microsoft.com/office/drawing/2014/main" id="{9D7C667F-4117-4E37-978C-3C439379C89E}"/>
              </a:ext>
            </a:extLst>
          </p:cNvPr>
          <p:cNvPicPr/>
          <p:nvPr/>
        </p:nvPicPr>
        <p:blipFill rotWithShape="1">
          <a:blip r:embed="rId3"/>
          <a:srcRect l="27080" t="23519" r="52843" b="59602"/>
          <a:stretch/>
        </p:blipFill>
        <p:spPr bwMode="auto">
          <a:xfrm>
            <a:off x="9372600" y="3284539"/>
            <a:ext cx="2616199" cy="11731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2293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E56EE-3CBC-4DE5-87F9-CF90F747B500}"/>
              </a:ext>
            </a:extLst>
          </p:cNvPr>
          <p:cNvSpPr>
            <a:spLocks noGrp="1"/>
          </p:cNvSpPr>
          <p:nvPr>
            <p:ph type="title"/>
          </p:nvPr>
        </p:nvSpPr>
        <p:spPr/>
        <p:txBody>
          <a:bodyPr/>
          <a:lstStyle/>
          <a:p>
            <a:r>
              <a:rPr lang="en-GB" dirty="0"/>
              <a:t>Workshop dates</a:t>
            </a:r>
          </a:p>
        </p:txBody>
      </p:sp>
      <p:sp>
        <p:nvSpPr>
          <p:cNvPr id="3" name="Content Placeholder 2">
            <a:extLst>
              <a:ext uri="{FF2B5EF4-FFF2-40B4-BE49-F238E27FC236}">
                <a16:creationId xmlns:a16="http://schemas.microsoft.com/office/drawing/2014/main" id="{333D5C15-F37C-4CA6-B3DB-32C0AB90264A}"/>
              </a:ext>
            </a:extLst>
          </p:cNvPr>
          <p:cNvSpPr>
            <a:spLocks noGrp="1"/>
          </p:cNvSpPr>
          <p:nvPr>
            <p:ph idx="1"/>
          </p:nvPr>
        </p:nvSpPr>
        <p:spPr/>
        <p:txBody>
          <a:bodyPr/>
          <a:lstStyle/>
          <a:p>
            <a:endParaRPr lang="en-GB" sz="2000" b="1" dirty="0"/>
          </a:p>
          <a:p>
            <a:pPr marL="457200" indent="-457200">
              <a:buFont typeface="Arial" panose="020B0604020202020204" pitchFamily="34" charset="0"/>
              <a:buChar char="•"/>
            </a:pPr>
            <a:r>
              <a:rPr lang="en-GB" dirty="0"/>
              <a:t>Thursday 6th February 2020</a:t>
            </a:r>
          </a:p>
          <a:p>
            <a:pPr marL="457200" indent="-457200">
              <a:buFont typeface="Arial" panose="020B0604020202020204" pitchFamily="34" charset="0"/>
              <a:buChar char="•"/>
            </a:pPr>
            <a:r>
              <a:rPr lang="en-GB" dirty="0"/>
              <a:t>Thursday 26th March 2020</a:t>
            </a:r>
          </a:p>
        </p:txBody>
      </p:sp>
    </p:spTree>
    <p:extLst>
      <p:ext uri="{BB962C8B-B14F-4D97-AF65-F5344CB8AC3E}">
        <p14:creationId xmlns:p14="http://schemas.microsoft.com/office/powerpoint/2010/main" val="16880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9B08-C620-4F7E-BFB3-8267FEE85739}"/>
              </a:ext>
            </a:extLst>
          </p:cNvPr>
          <p:cNvSpPr>
            <a:spLocks noGrp="1"/>
          </p:cNvSpPr>
          <p:nvPr>
            <p:ph type="title"/>
          </p:nvPr>
        </p:nvSpPr>
        <p:spPr/>
        <p:txBody>
          <a:bodyPr/>
          <a:lstStyle/>
          <a:p>
            <a:r>
              <a:rPr lang="en-GB" dirty="0"/>
              <a:t>Rationale for this WG</a:t>
            </a:r>
          </a:p>
        </p:txBody>
      </p:sp>
      <p:sp>
        <p:nvSpPr>
          <p:cNvPr id="3" name="Content Placeholder 2">
            <a:extLst>
              <a:ext uri="{FF2B5EF4-FFF2-40B4-BE49-F238E27FC236}">
                <a16:creationId xmlns:a16="http://schemas.microsoft.com/office/drawing/2014/main" id="{CC2C0FFD-92A5-46FC-9318-98C2DB6B62A8}"/>
              </a:ext>
            </a:extLst>
          </p:cNvPr>
          <p:cNvSpPr>
            <a:spLocks noGrp="1"/>
          </p:cNvSpPr>
          <p:nvPr>
            <p:ph idx="1"/>
          </p:nvPr>
        </p:nvSpPr>
        <p:spPr/>
        <p:txBody>
          <a:bodyPr/>
          <a:lstStyle/>
          <a:p>
            <a:pPr lvl="0">
              <a:lnSpc>
                <a:spcPct val="114000"/>
              </a:lnSpc>
            </a:pPr>
            <a:endParaRPr lang="en-GB" sz="1000" dirty="0"/>
          </a:p>
          <a:p>
            <a:pPr lvl="0">
              <a:lnSpc>
                <a:spcPct val="114000"/>
              </a:lnSpc>
              <a:buFont typeface="Arial" panose="020B0604020202020204" pitchFamily="34" charset="0"/>
              <a:buChar char="•"/>
            </a:pPr>
            <a:r>
              <a:rPr lang="en-GB" sz="2000" dirty="0"/>
              <a:t>New topics have appeared within both the Foundation and Higher Tiers, some of which will prove to be challenging – and we now have a better idea of what these topics are.</a:t>
            </a:r>
          </a:p>
          <a:p>
            <a:pPr lvl="0">
              <a:lnSpc>
                <a:spcPct val="114000"/>
              </a:lnSpc>
              <a:buFont typeface="Arial" panose="020B0604020202020204" pitchFamily="34" charset="0"/>
              <a:buChar char="•"/>
            </a:pPr>
            <a:endParaRPr lang="en-GB" sz="1000" dirty="0"/>
          </a:p>
          <a:p>
            <a:pPr lvl="0">
              <a:lnSpc>
                <a:spcPct val="114000"/>
              </a:lnSpc>
              <a:buFont typeface="Arial" panose="020B0604020202020204" pitchFamily="34" charset="0"/>
              <a:buChar char="•"/>
            </a:pPr>
            <a:r>
              <a:rPr lang="en-GB" sz="2000" dirty="0"/>
              <a:t>Some of the ‘original’ content remains challenging.</a:t>
            </a:r>
          </a:p>
          <a:p>
            <a:pPr lvl="0">
              <a:lnSpc>
                <a:spcPct val="114000"/>
              </a:lnSpc>
              <a:buFont typeface="Arial" panose="020B0604020202020204" pitchFamily="34" charset="0"/>
              <a:buChar char="•"/>
            </a:pPr>
            <a:endParaRPr lang="en-GB" sz="1000" dirty="0"/>
          </a:p>
          <a:p>
            <a:pPr lvl="0">
              <a:lnSpc>
                <a:spcPct val="114000"/>
              </a:lnSpc>
              <a:buFont typeface="Arial" panose="020B0604020202020204" pitchFamily="34" charset="0"/>
              <a:buChar char="•"/>
            </a:pPr>
            <a:r>
              <a:rPr lang="en-GB" sz="2000" dirty="0"/>
              <a:t>We need to think about </a:t>
            </a:r>
            <a:r>
              <a:rPr lang="en-GB" sz="2000" b="1" dirty="0"/>
              <a:t>laying the foundations for these topics earlier in pupils’ mathematics education</a:t>
            </a:r>
            <a:r>
              <a:rPr lang="en-GB" sz="2000" dirty="0"/>
              <a:t>.</a:t>
            </a:r>
          </a:p>
        </p:txBody>
      </p:sp>
    </p:spTree>
    <p:extLst>
      <p:ext uri="{BB962C8B-B14F-4D97-AF65-F5344CB8AC3E}">
        <p14:creationId xmlns:p14="http://schemas.microsoft.com/office/powerpoint/2010/main" val="297309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hape 328"/>
          <p:cNvSpPr>
            <a:spLocks noGrp="1"/>
          </p:cNvSpPr>
          <p:nvPr>
            <p:ph type="title"/>
          </p:nvPr>
        </p:nvSpPr>
        <p:spPr>
          <a:xfrm>
            <a:off x="1121341" y="1268413"/>
            <a:ext cx="8362950" cy="679450"/>
          </a:xfrm>
        </p:spPr>
        <p:txBody>
          <a:bodyPr vert="horz" wrap="square" lIns="91425" tIns="45700" rIns="91425" bIns="45700" numCol="1" anchor="b" anchorCtr="0" compatLnSpc="1">
            <a:prstTxWarp prst="textNoShape">
              <a:avLst/>
            </a:prstTxWarp>
          </a:bodyPr>
          <a:lstStyle/>
          <a:p>
            <a:pPr>
              <a:buSzPct val="25000"/>
            </a:pPr>
            <a:r>
              <a:rPr lang="en-US" altLang="en-US" dirty="0">
                <a:cs typeface="Arial" panose="020B0604020202020204" pitchFamily="34" charset="0"/>
                <a:sym typeface="Arial" panose="020B0604020202020204" pitchFamily="34" charset="0"/>
              </a:rPr>
              <a:t>National Curriculum</a:t>
            </a:r>
          </a:p>
        </p:txBody>
      </p:sp>
      <p:sp>
        <p:nvSpPr>
          <p:cNvPr id="41987" name="Shape 329"/>
          <p:cNvSpPr>
            <a:spLocks noChangeArrowheads="1"/>
          </p:cNvSpPr>
          <p:nvPr/>
        </p:nvSpPr>
        <p:spPr bwMode="auto">
          <a:xfrm>
            <a:off x="6383338" y="3429000"/>
            <a:ext cx="914400" cy="9144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lvl1pPr marL="742950" indent="-285750">
              <a:spcBef>
                <a:spcPct val="20000"/>
              </a:spcBef>
              <a:buClr>
                <a:schemeClr val="tx2"/>
              </a:buClr>
              <a:buFont typeface="Arial" panose="020B0604020202020204" pitchFamily="34" charset="0"/>
              <a:defRPr sz="3200">
                <a:solidFill>
                  <a:schemeClr val="tx1"/>
                </a:solidFill>
                <a:latin typeface="Arial" panose="020B0604020202020204" pitchFamily="34" charset="0"/>
              </a:defRPr>
            </a:lvl1pPr>
            <a:lvl2pPr marL="742950" indent="-28575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00628C"/>
              </a:buClr>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accent2"/>
              </a:buClr>
              <a:buFont typeface="Arial" panose="020B0604020202020204" pitchFamily="34" charset="0"/>
              <a:buChar char="●"/>
              <a:defRPr sz="1900">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1900">
                <a:solidFill>
                  <a:schemeClr val="tx1"/>
                </a:solidFill>
                <a:latin typeface="Arial" panose="020B0604020202020204" pitchFamily="34" charset="0"/>
              </a:defRPr>
            </a:lvl9pPr>
          </a:lstStyle>
          <a:p>
            <a:pPr marL="742950" marR="0" lvl="0" indent="-285750" algn="l" defTabSz="914400" rtl="0" eaLnBrk="1" fontAlgn="base" latinLnBrk="0" hangingPunct="1">
              <a:lnSpc>
                <a:spcPct val="100000"/>
              </a:lnSpc>
              <a:spcBef>
                <a:spcPct val="0"/>
              </a:spcBef>
              <a:spcAft>
                <a:spcPct val="0"/>
              </a:spcAft>
              <a:buClr>
                <a:srgbClr val="00628C"/>
              </a:buClr>
              <a:buSzTx/>
              <a:buFont typeface="Arial" panose="020B0604020202020204" pitchFamily="34" charset="0"/>
              <a:buNone/>
              <a:tabLst/>
              <a:defRPr/>
            </a:pPr>
            <a:endParaRPr kumimoji="0" lang="en-US" altLang="en-US" sz="2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330" name="Shape 330"/>
          <p:cNvSpPr txBox="1"/>
          <p:nvPr/>
        </p:nvSpPr>
        <p:spPr>
          <a:xfrm>
            <a:off x="1749425" y="2270126"/>
            <a:ext cx="8594725" cy="3319461"/>
          </a:xfrm>
          <a:prstGeom prst="rect">
            <a:avLst/>
          </a:prstGeom>
          <a:noFill/>
          <a:ln>
            <a:noFill/>
          </a:ln>
        </p:spPr>
        <p:txBody>
          <a:bodyPr lIns="91425" tIns="45700" rIns="91425" bIns="45700"/>
          <a:lstStyle/>
          <a:p>
            <a:pPr marL="0" marR="0" lvl="0" indent="0" algn="l" defTabSz="914400" rtl="0" eaLnBrk="1" fontAlgn="base" latinLnBrk="0" hangingPunct="1">
              <a:lnSpc>
                <a:spcPct val="100000"/>
              </a:lnSpc>
              <a:spcBef>
                <a:spcPts val="0"/>
              </a:spcBef>
              <a:spcAft>
                <a:spcPts val="0"/>
              </a:spcAft>
              <a:buClr>
                <a:srgbClr val="00628C"/>
              </a:buClr>
              <a:buSzPct val="25000"/>
              <a:buFont typeface="Arial" panose="020B0604020202020204" pitchFamily="34" charset="0"/>
              <a:buNone/>
              <a:tabLst/>
              <a:defRPr/>
            </a:pP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Aims </a:t>
            </a:r>
          </a:p>
          <a:p>
            <a:pPr marL="0" marR="0" lvl="0" indent="0" algn="l" defTabSz="914400" rtl="0" eaLnBrk="1" fontAlgn="base" latinLnBrk="0" hangingPunct="1">
              <a:lnSpc>
                <a:spcPct val="100000"/>
              </a:lnSpc>
              <a:spcBef>
                <a:spcPts val="460"/>
              </a:spcBef>
              <a:spcAft>
                <a:spcPts val="0"/>
              </a:spcAft>
              <a:buClr>
                <a:srgbClr val="00628C"/>
              </a:buClr>
              <a:buSzPct val="25000"/>
              <a:buFontTx/>
              <a:buNone/>
              <a:tabLst/>
              <a:defRPr/>
            </a:pP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The national curriculum for mathematics aims to ensure that all pupils: </a:t>
            </a:r>
          </a:p>
          <a:p>
            <a:pPr marL="0" marR="0" lvl="0" indent="0" algn="l" defTabSz="914400" rtl="0" eaLnBrk="1" fontAlgn="base" latinLnBrk="0" hangingPunct="1">
              <a:lnSpc>
                <a:spcPct val="100000"/>
              </a:lnSpc>
              <a:spcBef>
                <a:spcPts val="460"/>
              </a:spcBef>
              <a:spcAft>
                <a:spcPts val="0"/>
              </a:spcAft>
              <a:buClr>
                <a:srgbClr val="00628C"/>
              </a:buClr>
              <a:buSzPct val="25000"/>
              <a:buFontTx/>
              <a:buNone/>
              <a:tabLst/>
              <a:defRPr/>
            </a:pPr>
            <a:endParaRPr kumimoji="0" lang="en-US" sz="2300" b="0" i="0" u="none" strike="noStrike" kern="120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base" latinLnBrk="0" hangingPunct="1">
              <a:lnSpc>
                <a:spcPct val="100000"/>
              </a:lnSpc>
              <a:spcBef>
                <a:spcPts val="460"/>
              </a:spcBef>
              <a:spcAft>
                <a:spcPts val="0"/>
              </a:spcAft>
              <a:buClr>
                <a:srgbClr val="00628C"/>
              </a:buClr>
              <a:buSzPct val="100000"/>
              <a:buFont typeface="Arial"/>
              <a:buChar char="•"/>
              <a:tabLst/>
              <a:defRPr/>
            </a:pP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become </a:t>
            </a: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fluent </a:t>
            </a: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a:t>
            </a:r>
          </a:p>
          <a:p>
            <a:pPr marL="342900" marR="0" lvl="0" indent="-342900" algn="l" defTabSz="914400" rtl="0" eaLnBrk="1" fontAlgn="base" latinLnBrk="0" hangingPunct="1">
              <a:lnSpc>
                <a:spcPct val="100000"/>
              </a:lnSpc>
              <a:spcBef>
                <a:spcPts val="460"/>
              </a:spcBef>
              <a:spcAft>
                <a:spcPts val="0"/>
              </a:spcAft>
              <a:buClr>
                <a:srgbClr val="00628C"/>
              </a:buClr>
              <a:buSzPct val="100000"/>
              <a:buFont typeface="Arial"/>
              <a:buChar char="•"/>
              <a:tabLst/>
              <a:defRPr/>
            </a:pP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reason mathematically </a:t>
            </a: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a:t>
            </a:r>
          </a:p>
          <a:p>
            <a:pPr marL="342900" marR="0" lvl="0" indent="-342900" algn="l" defTabSz="914400" rtl="0" eaLnBrk="1" fontAlgn="base" latinLnBrk="0" hangingPunct="1">
              <a:lnSpc>
                <a:spcPct val="100000"/>
              </a:lnSpc>
              <a:spcBef>
                <a:spcPts val="460"/>
              </a:spcBef>
              <a:spcAft>
                <a:spcPts val="0"/>
              </a:spcAft>
              <a:buClr>
                <a:srgbClr val="00628C"/>
              </a:buClr>
              <a:buSzPct val="100000"/>
              <a:buFont typeface="Arial"/>
              <a:buChar char="•"/>
              <a:tabLst/>
              <a:defRPr/>
            </a:pP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can </a:t>
            </a:r>
            <a:r>
              <a:rPr kumimoji="0" lang="en-US" sz="2300" b="1" i="0" u="none" strike="noStrike" kern="1200" cap="none" spc="0" normalizeH="0" baseline="0" noProof="0" dirty="0">
                <a:ln>
                  <a:noFill/>
                </a:ln>
                <a:solidFill>
                  <a:srgbClr val="000000"/>
                </a:solidFill>
                <a:effectLst/>
                <a:uLnTx/>
                <a:uFillTx/>
                <a:latin typeface="Arial"/>
                <a:ea typeface="Arial"/>
                <a:cs typeface="Arial"/>
                <a:sym typeface="Arial"/>
              </a:rPr>
              <a:t>solve problems </a:t>
            </a:r>
            <a:r>
              <a:rPr kumimoji="0" lang="en-US" sz="2300" b="0" i="0" u="none" strike="noStrike" kern="1200" cap="none" spc="0" normalizeH="0" baseline="0" noProof="0" dirty="0">
                <a:ln>
                  <a:noFill/>
                </a:ln>
                <a:solidFill>
                  <a:srgbClr val="000000"/>
                </a:solidFill>
                <a:effectLst/>
                <a:uLnTx/>
                <a:uFillTx/>
                <a:latin typeface="Arial"/>
                <a:ea typeface="Arial"/>
                <a:cs typeface="Arial"/>
                <a:sym typeface="Arial"/>
              </a:rPr>
              <a:t>…….</a:t>
            </a:r>
          </a:p>
        </p:txBody>
      </p:sp>
    </p:spTree>
    <p:extLst>
      <p:ext uri="{BB962C8B-B14F-4D97-AF65-F5344CB8AC3E}">
        <p14:creationId xmlns:p14="http://schemas.microsoft.com/office/powerpoint/2010/main" val="166676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CB63-7300-4CCD-901A-C104B5525EEF}"/>
              </a:ext>
            </a:extLst>
          </p:cNvPr>
          <p:cNvSpPr>
            <a:spLocks noGrp="1"/>
          </p:cNvSpPr>
          <p:nvPr>
            <p:ph type="title"/>
          </p:nvPr>
        </p:nvSpPr>
        <p:spPr/>
        <p:txBody>
          <a:bodyPr/>
          <a:lstStyle/>
          <a:p>
            <a:r>
              <a:rPr lang="en-GB" dirty="0"/>
              <a:t>Fluency</a:t>
            </a:r>
          </a:p>
        </p:txBody>
      </p:sp>
      <p:sp>
        <p:nvSpPr>
          <p:cNvPr id="3" name="Content Placeholder 2">
            <a:extLst>
              <a:ext uri="{FF2B5EF4-FFF2-40B4-BE49-F238E27FC236}">
                <a16:creationId xmlns:a16="http://schemas.microsoft.com/office/drawing/2014/main" id="{5E1A7BA4-396F-4662-A630-DB9FE5E9C2AE}"/>
              </a:ext>
            </a:extLst>
          </p:cNvPr>
          <p:cNvSpPr>
            <a:spLocks noGrp="1"/>
          </p:cNvSpPr>
          <p:nvPr>
            <p:ph idx="1"/>
          </p:nvPr>
        </p:nvSpPr>
        <p:spPr/>
        <p:txBody>
          <a:bodyPr/>
          <a:lstStyle/>
          <a:p>
            <a:endParaRPr lang="en-GB" sz="1000" dirty="0"/>
          </a:p>
          <a:p>
            <a:pPr marL="457200" indent="-457200">
              <a:buFont typeface="Arial" panose="020B0604020202020204" pitchFamily="34" charset="0"/>
              <a:buChar char="•"/>
            </a:pPr>
            <a:r>
              <a:rPr lang="en-GB" sz="2800" dirty="0"/>
              <a:t>become </a:t>
            </a:r>
            <a:r>
              <a:rPr lang="en-GB" sz="2800" b="1" dirty="0"/>
              <a:t>fluent </a:t>
            </a:r>
            <a:r>
              <a:rPr lang="en-GB" sz="2800" dirty="0"/>
              <a:t>in the fundamentals of mathematics, including through </a:t>
            </a:r>
            <a:r>
              <a:rPr lang="en-GB" sz="2800" dirty="0">
                <a:solidFill>
                  <a:srgbClr val="FF0000"/>
                </a:solidFill>
              </a:rPr>
              <a:t>varied and frequent practice </a:t>
            </a:r>
            <a:r>
              <a:rPr lang="en-GB" sz="2800" dirty="0"/>
              <a:t>with </a:t>
            </a:r>
            <a:r>
              <a:rPr lang="en-GB" sz="2800" dirty="0">
                <a:solidFill>
                  <a:srgbClr val="7030A0"/>
                </a:solidFill>
              </a:rPr>
              <a:t>increasingly complex problems </a:t>
            </a:r>
            <a:r>
              <a:rPr lang="en-GB" sz="2800" dirty="0"/>
              <a:t>over time, so that pupils develop conceptual understanding and the ability to </a:t>
            </a:r>
            <a:r>
              <a:rPr lang="en-GB" sz="2800" dirty="0">
                <a:solidFill>
                  <a:srgbClr val="00B050"/>
                </a:solidFill>
              </a:rPr>
              <a:t>recall and apply knowledge rapidly and accurately</a:t>
            </a:r>
            <a:r>
              <a:rPr lang="en-GB" sz="2800" dirty="0"/>
              <a:t>. </a:t>
            </a:r>
          </a:p>
          <a:p>
            <a:endParaRPr lang="en-GB" dirty="0"/>
          </a:p>
        </p:txBody>
      </p:sp>
    </p:spTree>
    <p:extLst>
      <p:ext uri="{BB962C8B-B14F-4D97-AF65-F5344CB8AC3E}">
        <p14:creationId xmlns:p14="http://schemas.microsoft.com/office/powerpoint/2010/main" val="297119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9DB1-6C03-4162-A3D7-91100FB44E2E}"/>
              </a:ext>
            </a:extLst>
          </p:cNvPr>
          <p:cNvSpPr>
            <a:spLocks noGrp="1"/>
          </p:cNvSpPr>
          <p:nvPr>
            <p:ph type="title"/>
          </p:nvPr>
        </p:nvSpPr>
        <p:spPr/>
        <p:txBody>
          <a:bodyPr/>
          <a:lstStyle/>
          <a:p>
            <a:r>
              <a:rPr lang="en-GB" dirty="0"/>
              <a:t>Reasoning</a:t>
            </a:r>
          </a:p>
        </p:txBody>
      </p:sp>
      <p:sp>
        <p:nvSpPr>
          <p:cNvPr id="3" name="Content Placeholder 2">
            <a:extLst>
              <a:ext uri="{FF2B5EF4-FFF2-40B4-BE49-F238E27FC236}">
                <a16:creationId xmlns:a16="http://schemas.microsoft.com/office/drawing/2014/main" id="{AB5ECDE7-64C9-42CE-977C-2EAD2E064E9C}"/>
              </a:ext>
            </a:extLst>
          </p:cNvPr>
          <p:cNvSpPr>
            <a:spLocks noGrp="1"/>
          </p:cNvSpPr>
          <p:nvPr>
            <p:ph idx="1"/>
          </p:nvPr>
        </p:nvSpPr>
        <p:spPr/>
        <p:txBody>
          <a:bodyPr/>
          <a:lstStyle/>
          <a:p>
            <a:pPr eaLnBrk="1" hangingPunct="1">
              <a:spcBef>
                <a:spcPts val="363"/>
              </a:spcBef>
              <a:buClr>
                <a:srgbClr val="000000"/>
              </a:buClr>
              <a:buFontTx/>
              <a:buChar char="•"/>
            </a:pPr>
            <a:endParaRPr lang="en-US" altLang="en-US" sz="1000" b="1"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eaLnBrk="1" hangingPunct="1">
              <a:spcBef>
                <a:spcPts val="363"/>
              </a:spcBef>
              <a:buClr>
                <a:srgbClr val="000000"/>
              </a:buClr>
              <a:buFontTx/>
              <a:buChar char="•"/>
            </a:pPr>
            <a:endParaRPr lang="en-US" altLang="en-US" sz="1000" b="1"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eaLnBrk="1" hangingPunct="1">
              <a:spcBef>
                <a:spcPts val="363"/>
              </a:spcBef>
              <a:buClr>
                <a:srgbClr val="000000"/>
              </a:buClr>
              <a:buFontTx/>
              <a:buChar char="•"/>
            </a:pPr>
            <a:r>
              <a:rPr lang="en-US" altLang="en-US" sz="2800" b="1" dirty="0">
                <a:solidFill>
                  <a:srgbClr val="000000"/>
                </a:solidFill>
                <a:ea typeface="Calibri" panose="020F0502020204030204" pitchFamily="34" charset="0"/>
                <a:cs typeface="Calibri" panose="020F0502020204030204" pitchFamily="34" charset="0"/>
                <a:sym typeface="Calibri" panose="020F0502020204030204" pitchFamily="34" charset="0"/>
              </a:rPr>
              <a:t>reason mathematically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by </a:t>
            </a:r>
            <a:r>
              <a:rPr lang="en-US" altLang="en-US" sz="2800" dirty="0">
                <a:solidFill>
                  <a:srgbClr val="FF0000"/>
                </a:solidFill>
                <a:ea typeface="Calibri" panose="020F0502020204030204" pitchFamily="34" charset="0"/>
                <a:cs typeface="Calibri" panose="020F0502020204030204" pitchFamily="34" charset="0"/>
                <a:sym typeface="Calibri" panose="020F0502020204030204" pitchFamily="34" charset="0"/>
              </a:rPr>
              <a:t>following a line of enquiry</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 </a:t>
            </a:r>
            <a:r>
              <a:rPr lang="en-US" altLang="en-US" sz="2800" dirty="0">
                <a:solidFill>
                  <a:srgbClr val="7030A0"/>
                </a:solidFill>
                <a:ea typeface="Calibri" panose="020F0502020204030204" pitchFamily="34" charset="0"/>
                <a:cs typeface="Calibri" panose="020F0502020204030204" pitchFamily="34" charset="0"/>
                <a:sym typeface="Calibri" panose="020F0502020204030204" pitchFamily="34" charset="0"/>
              </a:rPr>
              <a:t>conjecturing relationships and </a:t>
            </a:r>
            <a:r>
              <a:rPr lang="en-US" altLang="en-US" sz="2800" dirty="0" err="1">
                <a:solidFill>
                  <a:srgbClr val="7030A0"/>
                </a:solidFill>
                <a:ea typeface="Calibri" panose="020F0502020204030204" pitchFamily="34" charset="0"/>
                <a:cs typeface="Calibri" panose="020F0502020204030204" pitchFamily="34" charset="0"/>
                <a:sym typeface="Calibri" panose="020F0502020204030204" pitchFamily="34" charset="0"/>
              </a:rPr>
              <a:t>generalisations</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 and </a:t>
            </a:r>
            <a:r>
              <a:rPr lang="en-US" altLang="en-US" sz="2800" dirty="0">
                <a:solidFill>
                  <a:srgbClr val="00B050"/>
                </a:solidFill>
                <a:ea typeface="Calibri" panose="020F0502020204030204" pitchFamily="34" charset="0"/>
                <a:cs typeface="Calibri" panose="020F0502020204030204" pitchFamily="34" charset="0"/>
                <a:sym typeface="Calibri" panose="020F0502020204030204" pitchFamily="34" charset="0"/>
              </a:rPr>
              <a:t>developing an argument, justification or proof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using </a:t>
            </a:r>
            <a:r>
              <a:rPr lang="en-US" altLang="en-US" sz="2800" dirty="0">
                <a:solidFill>
                  <a:srgbClr val="00B0F0"/>
                </a:solidFill>
                <a:ea typeface="Calibri" panose="020F0502020204030204" pitchFamily="34" charset="0"/>
                <a:cs typeface="Calibri" panose="020F0502020204030204" pitchFamily="34" charset="0"/>
                <a:sym typeface="Calibri" panose="020F0502020204030204" pitchFamily="34" charset="0"/>
              </a:rPr>
              <a:t>mathematical language</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a:t>
            </a:r>
          </a:p>
          <a:p>
            <a:pPr marL="0" indent="0" eaLnBrk="1" hangingPunct="1">
              <a:spcBef>
                <a:spcPts val="363"/>
              </a:spcBef>
              <a:buClr>
                <a:srgbClr val="000000"/>
              </a:buClr>
            </a:pPr>
            <a:endParaRPr lang="en-US" altLang="en-US" sz="1000" dirty="0">
              <a:solidFill>
                <a:srgbClr val="000000"/>
              </a:solidFill>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91297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9DB1-6C03-4162-A3D7-91100FB44E2E}"/>
              </a:ext>
            </a:extLst>
          </p:cNvPr>
          <p:cNvSpPr>
            <a:spLocks noGrp="1"/>
          </p:cNvSpPr>
          <p:nvPr>
            <p:ph type="title"/>
          </p:nvPr>
        </p:nvSpPr>
        <p:spPr/>
        <p:txBody>
          <a:bodyPr/>
          <a:lstStyle/>
          <a:p>
            <a:r>
              <a:rPr lang="en-GB" dirty="0"/>
              <a:t>Problem Solving</a:t>
            </a:r>
          </a:p>
        </p:txBody>
      </p:sp>
      <p:sp>
        <p:nvSpPr>
          <p:cNvPr id="3" name="Content Placeholder 2">
            <a:extLst>
              <a:ext uri="{FF2B5EF4-FFF2-40B4-BE49-F238E27FC236}">
                <a16:creationId xmlns:a16="http://schemas.microsoft.com/office/drawing/2014/main" id="{AB5ECDE7-64C9-42CE-977C-2EAD2E064E9C}"/>
              </a:ext>
            </a:extLst>
          </p:cNvPr>
          <p:cNvSpPr>
            <a:spLocks noGrp="1"/>
          </p:cNvSpPr>
          <p:nvPr>
            <p:ph idx="1"/>
          </p:nvPr>
        </p:nvSpPr>
        <p:spPr/>
        <p:txBody>
          <a:bodyPr/>
          <a:lstStyle/>
          <a:p>
            <a:pPr eaLnBrk="1" hangingPunct="1">
              <a:spcBef>
                <a:spcPts val="363"/>
              </a:spcBef>
              <a:buClr>
                <a:srgbClr val="000000"/>
              </a:buClr>
              <a:buFontTx/>
              <a:buChar char="•"/>
            </a:pPr>
            <a:endParaRPr lang="en-US" altLang="en-US" sz="1000" b="1"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marL="0" indent="0" eaLnBrk="1" hangingPunct="1">
              <a:spcBef>
                <a:spcPts val="363"/>
              </a:spcBef>
              <a:buClr>
                <a:srgbClr val="000000"/>
              </a:buClr>
            </a:pPr>
            <a:endParaRPr lang="en-US" altLang="en-US" sz="1000" dirty="0">
              <a:solidFill>
                <a:srgbClr val="000000"/>
              </a:solidFill>
              <a:ea typeface="Calibri" panose="020F0502020204030204" pitchFamily="34" charset="0"/>
              <a:cs typeface="Calibri" panose="020F0502020204030204" pitchFamily="34" charset="0"/>
              <a:sym typeface="Calibri" panose="020F0502020204030204" pitchFamily="34" charset="0"/>
            </a:endParaRPr>
          </a:p>
          <a:p>
            <a:pPr eaLnBrk="1" hangingPunct="1">
              <a:spcBef>
                <a:spcPts val="363"/>
              </a:spcBef>
              <a:buClr>
                <a:srgbClr val="000000"/>
              </a:buClr>
              <a:buFontTx/>
              <a:buChar char="•"/>
            </a:pP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can </a:t>
            </a:r>
            <a:r>
              <a:rPr lang="en-US" altLang="en-US" sz="2800" b="1" dirty="0">
                <a:solidFill>
                  <a:srgbClr val="000000"/>
                </a:solidFill>
                <a:ea typeface="Calibri" panose="020F0502020204030204" pitchFamily="34" charset="0"/>
                <a:cs typeface="Calibri" panose="020F0502020204030204" pitchFamily="34" charset="0"/>
                <a:sym typeface="Calibri" panose="020F0502020204030204" pitchFamily="34" charset="0"/>
              </a:rPr>
              <a:t>solve problems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by </a:t>
            </a:r>
            <a:r>
              <a:rPr lang="en-US" altLang="en-US" sz="2800" dirty="0">
                <a:solidFill>
                  <a:srgbClr val="FF0000"/>
                </a:solidFill>
                <a:ea typeface="Calibri" panose="020F0502020204030204" pitchFamily="34" charset="0"/>
                <a:cs typeface="Calibri" panose="020F0502020204030204" pitchFamily="34" charset="0"/>
                <a:sym typeface="Calibri" panose="020F0502020204030204" pitchFamily="34" charset="0"/>
              </a:rPr>
              <a:t>applying their mathematics to a variety of routine and non-routine problems </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with increasing sophistication, including </a:t>
            </a:r>
            <a:r>
              <a:rPr lang="en-US" altLang="en-US" sz="2800" dirty="0">
                <a:solidFill>
                  <a:srgbClr val="7030A0"/>
                </a:solidFill>
                <a:ea typeface="Calibri" panose="020F0502020204030204" pitchFamily="34" charset="0"/>
                <a:cs typeface="Calibri" panose="020F0502020204030204" pitchFamily="34" charset="0"/>
                <a:sym typeface="Calibri" panose="020F0502020204030204" pitchFamily="34" charset="0"/>
              </a:rPr>
              <a:t>breaking down problems into a series of simpler steps</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 and </a:t>
            </a:r>
            <a:r>
              <a:rPr lang="en-US" altLang="en-US" sz="2800" dirty="0">
                <a:solidFill>
                  <a:srgbClr val="00B050"/>
                </a:solidFill>
                <a:ea typeface="Calibri" panose="020F0502020204030204" pitchFamily="34" charset="0"/>
                <a:cs typeface="Calibri" panose="020F0502020204030204" pitchFamily="34" charset="0"/>
                <a:sym typeface="Calibri" panose="020F0502020204030204" pitchFamily="34" charset="0"/>
              </a:rPr>
              <a:t>persevering in seeking solutions</a:t>
            </a:r>
            <a:r>
              <a:rPr lang="en-US" altLang="en-US" sz="2800" dirty="0">
                <a:solidFill>
                  <a:srgbClr val="000000"/>
                </a:solidFill>
                <a:ea typeface="Calibri" panose="020F0502020204030204" pitchFamily="34" charset="0"/>
                <a:cs typeface="Calibri" panose="020F0502020204030204" pitchFamily="34" charset="0"/>
                <a:sym typeface="Calibri" panose="020F0502020204030204" pitchFamily="34" charset="0"/>
              </a:rPr>
              <a:t>. </a:t>
            </a:r>
          </a:p>
          <a:p>
            <a:endParaRPr lang="en-GB" dirty="0"/>
          </a:p>
        </p:txBody>
      </p:sp>
    </p:spTree>
    <p:extLst>
      <p:ext uri="{BB962C8B-B14F-4D97-AF65-F5344CB8AC3E}">
        <p14:creationId xmlns:p14="http://schemas.microsoft.com/office/powerpoint/2010/main" val="846986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9B08-C620-4F7E-BFB3-8267FEE85739}"/>
              </a:ext>
            </a:extLst>
          </p:cNvPr>
          <p:cNvSpPr>
            <a:spLocks noGrp="1"/>
          </p:cNvSpPr>
          <p:nvPr>
            <p:ph type="title"/>
          </p:nvPr>
        </p:nvSpPr>
        <p:spPr/>
        <p:txBody>
          <a:bodyPr/>
          <a:lstStyle/>
          <a:p>
            <a:pPr marL="0" lvl="0" indent="0">
              <a:buNone/>
            </a:pPr>
            <a:r>
              <a:rPr lang="en-GB" dirty="0"/>
              <a:t>Topics for NCP Focus</a:t>
            </a:r>
          </a:p>
        </p:txBody>
      </p:sp>
      <p:sp>
        <p:nvSpPr>
          <p:cNvPr id="3" name="Content Placeholder 2">
            <a:extLst>
              <a:ext uri="{FF2B5EF4-FFF2-40B4-BE49-F238E27FC236}">
                <a16:creationId xmlns:a16="http://schemas.microsoft.com/office/drawing/2014/main" id="{CC2C0FFD-92A5-46FC-9318-98C2DB6B62A8}"/>
              </a:ext>
            </a:extLst>
          </p:cNvPr>
          <p:cNvSpPr>
            <a:spLocks noGrp="1"/>
          </p:cNvSpPr>
          <p:nvPr>
            <p:ph idx="1"/>
          </p:nvPr>
        </p:nvSpPr>
        <p:spPr/>
        <p:txBody>
          <a:bodyPr/>
          <a:lstStyle/>
          <a:p>
            <a:pPr lvl="0">
              <a:lnSpc>
                <a:spcPct val="114000"/>
              </a:lnSpc>
            </a:pPr>
            <a:endParaRPr lang="en-GB" sz="1000" dirty="0"/>
          </a:p>
          <a:p>
            <a:pPr lvl="0">
              <a:buFont typeface="Arial" panose="020B0604020202020204" pitchFamily="34" charset="0"/>
              <a:buChar char="•"/>
            </a:pPr>
            <a:r>
              <a:rPr lang="en-GB" sz="2800" dirty="0"/>
              <a:t>Quadratics</a:t>
            </a:r>
          </a:p>
          <a:p>
            <a:pPr lvl="0">
              <a:buFont typeface="Arial" panose="020B0604020202020204" pitchFamily="34" charset="0"/>
              <a:buChar char="•"/>
            </a:pPr>
            <a:r>
              <a:rPr lang="en-GB" sz="2800" dirty="0"/>
              <a:t>Simultaneous Equations</a:t>
            </a:r>
          </a:p>
          <a:p>
            <a:pPr lvl="0">
              <a:buFont typeface="Arial" panose="020B0604020202020204" pitchFamily="34" charset="0"/>
              <a:buChar char="•"/>
            </a:pPr>
            <a:r>
              <a:rPr lang="en-GB" sz="2800" dirty="0"/>
              <a:t>Trigonometry</a:t>
            </a:r>
          </a:p>
          <a:p>
            <a:pPr lvl="0">
              <a:buFont typeface="Arial" panose="020B0604020202020204" pitchFamily="34" charset="0"/>
              <a:buChar char="•"/>
            </a:pPr>
            <a:r>
              <a:rPr lang="en-GB" sz="2800" dirty="0"/>
              <a:t>Proof (algebraic and geometric)</a:t>
            </a:r>
          </a:p>
          <a:p>
            <a:pPr lvl="0">
              <a:buFont typeface="Arial" panose="020B0604020202020204" pitchFamily="34" charset="0"/>
              <a:buChar char="•"/>
            </a:pPr>
            <a:r>
              <a:rPr lang="en-GB" sz="2800" dirty="0"/>
              <a:t>Bearings and/or Vectors </a:t>
            </a:r>
          </a:p>
          <a:p>
            <a:pPr lvl="0">
              <a:buFont typeface="Arial" panose="020B0604020202020204" pitchFamily="34" charset="0"/>
              <a:buChar char="•"/>
            </a:pPr>
            <a:r>
              <a:rPr lang="en-GB" sz="2800" dirty="0"/>
              <a:t>Ratio and proportional reasoning</a:t>
            </a:r>
          </a:p>
          <a:p>
            <a:pPr lvl="0">
              <a:buFont typeface="Arial" panose="020B0604020202020204" pitchFamily="34" charset="0"/>
              <a:buChar char="•"/>
            </a:pPr>
            <a:r>
              <a:rPr lang="en-GB" sz="2800" dirty="0"/>
              <a:t>Negative Numbers</a:t>
            </a:r>
          </a:p>
        </p:txBody>
      </p:sp>
    </p:spTree>
    <p:extLst>
      <p:ext uri="{BB962C8B-B14F-4D97-AF65-F5344CB8AC3E}">
        <p14:creationId xmlns:p14="http://schemas.microsoft.com/office/powerpoint/2010/main" val="188398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B252-1BAB-4641-915C-68729C94F5B5}"/>
              </a:ext>
            </a:extLst>
          </p:cNvPr>
          <p:cNvSpPr>
            <a:spLocks noGrp="1"/>
          </p:cNvSpPr>
          <p:nvPr>
            <p:ph type="title"/>
          </p:nvPr>
        </p:nvSpPr>
        <p:spPr/>
        <p:txBody>
          <a:bodyPr/>
          <a:lstStyle/>
          <a:p>
            <a:r>
              <a:rPr lang="en-GB" dirty="0"/>
              <a:t>Challenging Topics?</a:t>
            </a:r>
          </a:p>
        </p:txBody>
      </p:sp>
      <p:sp>
        <p:nvSpPr>
          <p:cNvPr id="3" name="Content Placeholder 2">
            <a:extLst>
              <a:ext uri="{FF2B5EF4-FFF2-40B4-BE49-F238E27FC236}">
                <a16:creationId xmlns:a16="http://schemas.microsoft.com/office/drawing/2014/main" id="{7D097325-6BBF-4099-AF38-7A4406F6C5CF}"/>
              </a:ext>
            </a:extLst>
          </p:cNvPr>
          <p:cNvSpPr>
            <a:spLocks noGrp="1"/>
          </p:cNvSpPr>
          <p:nvPr>
            <p:ph sz="half" idx="1"/>
          </p:nvPr>
        </p:nvSpPr>
        <p:spPr>
          <a:xfrm>
            <a:off x="814192" y="1827213"/>
            <a:ext cx="5580160" cy="4034968"/>
          </a:xfrm>
        </p:spPr>
        <p:txBody>
          <a:bodyPr/>
          <a:lstStyle/>
          <a:p>
            <a:pPr marL="457200" lvl="0" indent="-457200">
              <a:lnSpc>
                <a:spcPct val="80000"/>
              </a:lnSpc>
              <a:buFont typeface="Arial" panose="020B0604020202020204" pitchFamily="34" charset="0"/>
              <a:buChar char="•"/>
            </a:pPr>
            <a:endParaRPr lang="en-GB" dirty="0"/>
          </a:p>
          <a:p>
            <a:pPr marL="457200" lvl="0" indent="-457200">
              <a:spcBef>
                <a:spcPts val="600"/>
              </a:spcBef>
              <a:buFont typeface="Arial" panose="020B0604020202020204" pitchFamily="34" charset="0"/>
              <a:buChar char="•"/>
            </a:pPr>
            <a:r>
              <a:rPr lang="en-GB" sz="2400" dirty="0"/>
              <a:t>Metric units (converting, compound)</a:t>
            </a:r>
          </a:p>
          <a:p>
            <a:pPr marL="457200" lvl="0" indent="-457200">
              <a:spcBef>
                <a:spcPts val="600"/>
              </a:spcBef>
              <a:buFont typeface="Arial" panose="020B0604020202020204" pitchFamily="34" charset="0"/>
              <a:buChar char="•"/>
            </a:pPr>
            <a:r>
              <a:rPr lang="en-GB" sz="2400" dirty="0"/>
              <a:t>Bearings</a:t>
            </a:r>
          </a:p>
          <a:p>
            <a:pPr marL="457200" lvl="0" indent="-457200">
              <a:spcBef>
                <a:spcPts val="600"/>
              </a:spcBef>
              <a:buFont typeface="Arial" panose="020B0604020202020204" pitchFamily="34" charset="0"/>
              <a:buChar char="•"/>
            </a:pPr>
            <a:r>
              <a:rPr lang="en-GB" sz="2400" dirty="0"/>
              <a:t>Algebra (factorising &amp; substitution)</a:t>
            </a:r>
          </a:p>
          <a:p>
            <a:pPr marL="457200" lvl="0" indent="-457200">
              <a:spcBef>
                <a:spcPts val="600"/>
              </a:spcBef>
              <a:buFont typeface="Arial" panose="020B0604020202020204" pitchFamily="34" charset="0"/>
              <a:buChar char="•"/>
            </a:pPr>
            <a:r>
              <a:rPr lang="en-GB" sz="2400" dirty="0"/>
              <a:t>Simultaneous equations</a:t>
            </a:r>
          </a:p>
          <a:p>
            <a:pPr marL="457200" lvl="0" indent="-457200">
              <a:spcBef>
                <a:spcPts val="600"/>
              </a:spcBef>
              <a:buFont typeface="Arial" panose="020B0604020202020204" pitchFamily="34" charset="0"/>
              <a:buChar char="•"/>
            </a:pPr>
            <a:r>
              <a:rPr lang="en-GB" sz="2400" dirty="0"/>
              <a:t>Fractions, decimals &amp; percentages</a:t>
            </a:r>
          </a:p>
          <a:p>
            <a:pPr marL="457200" lvl="0" indent="-457200">
              <a:spcBef>
                <a:spcPts val="600"/>
              </a:spcBef>
              <a:buFont typeface="Arial" panose="020B0604020202020204" pitchFamily="34" charset="0"/>
              <a:buChar char="•"/>
            </a:pPr>
            <a:r>
              <a:rPr lang="en-GB" sz="2400" dirty="0"/>
              <a:t>Negative numbers</a:t>
            </a:r>
          </a:p>
          <a:p>
            <a:pPr marL="457200" lvl="0" indent="-457200">
              <a:spcBef>
                <a:spcPts val="600"/>
              </a:spcBef>
              <a:buFont typeface="Arial" panose="020B0604020202020204" pitchFamily="34" charset="0"/>
              <a:buChar char="•"/>
            </a:pPr>
            <a:r>
              <a:rPr lang="en-GB" sz="2400" dirty="0"/>
              <a:t>Geometric reasoning</a:t>
            </a:r>
          </a:p>
        </p:txBody>
      </p:sp>
      <p:sp>
        <p:nvSpPr>
          <p:cNvPr id="4" name="Content Placeholder 3">
            <a:extLst>
              <a:ext uri="{FF2B5EF4-FFF2-40B4-BE49-F238E27FC236}">
                <a16:creationId xmlns:a16="http://schemas.microsoft.com/office/drawing/2014/main" id="{0B2AD480-96C6-4C8A-BBFB-82E198396671}"/>
              </a:ext>
            </a:extLst>
          </p:cNvPr>
          <p:cNvSpPr>
            <a:spLocks noGrp="1"/>
          </p:cNvSpPr>
          <p:nvPr>
            <p:ph sz="half" idx="2"/>
          </p:nvPr>
        </p:nvSpPr>
        <p:spPr>
          <a:xfrm>
            <a:off x="6398684" y="1827212"/>
            <a:ext cx="5179483" cy="3859603"/>
          </a:xfrm>
        </p:spPr>
        <p:txBody>
          <a:bodyPr/>
          <a:lstStyle/>
          <a:p>
            <a:pPr lvl="0">
              <a:buFont typeface="Arial" panose="020B0604020202020204" pitchFamily="34" charset="0"/>
              <a:buChar char="•"/>
            </a:pPr>
            <a:endParaRPr lang="en-GB" sz="2400" dirty="0"/>
          </a:p>
          <a:p>
            <a:pPr lvl="0">
              <a:spcBef>
                <a:spcPts val="600"/>
              </a:spcBef>
              <a:buFont typeface="Arial" panose="020B0604020202020204" pitchFamily="34" charset="0"/>
              <a:buChar char="•"/>
            </a:pPr>
            <a:r>
              <a:rPr lang="en-GB" sz="2400" dirty="0"/>
              <a:t>Quadratics</a:t>
            </a:r>
          </a:p>
          <a:p>
            <a:pPr lvl="0">
              <a:spcBef>
                <a:spcPts val="600"/>
              </a:spcBef>
              <a:buFont typeface="Arial" panose="020B0604020202020204" pitchFamily="34" charset="0"/>
              <a:buChar char="•"/>
            </a:pPr>
            <a:r>
              <a:rPr lang="en-GB" sz="2400" dirty="0"/>
              <a:t>Linear Simultaneous Equations</a:t>
            </a:r>
          </a:p>
          <a:p>
            <a:pPr lvl="0">
              <a:spcBef>
                <a:spcPts val="600"/>
              </a:spcBef>
              <a:buFont typeface="Arial" panose="020B0604020202020204" pitchFamily="34" charset="0"/>
              <a:buChar char="•"/>
            </a:pPr>
            <a:r>
              <a:rPr lang="en-GB" sz="2400" dirty="0"/>
              <a:t>Trigonometry</a:t>
            </a:r>
          </a:p>
          <a:p>
            <a:pPr lvl="0">
              <a:spcBef>
                <a:spcPts val="600"/>
              </a:spcBef>
              <a:buFont typeface="Arial" panose="020B0604020202020204" pitchFamily="34" charset="0"/>
              <a:buChar char="•"/>
            </a:pPr>
            <a:r>
              <a:rPr lang="en-GB" sz="2400" dirty="0"/>
              <a:t>Proof (algebraic and geometric)</a:t>
            </a:r>
          </a:p>
          <a:p>
            <a:pPr lvl="0">
              <a:spcBef>
                <a:spcPts val="600"/>
              </a:spcBef>
              <a:buFont typeface="Arial" panose="020B0604020202020204" pitchFamily="34" charset="0"/>
              <a:buChar char="•"/>
            </a:pPr>
            <a:r>
              <a:rPr lang="en-GB" sz="2400" dirty="0"/>
              <a:t>Bearings and/or Vectors </a:t>
            </a:r>
          </a:p>
          <a:p>
            <a:pPr lvl="0">
              <a:spcBef>
                <a:spcPts val="600"/>
              </a:spcBef>
              <a:buFont typeface="Arial" panose="020B0604020202020204" pitchFamily="34" charset="0"/>
              <a:buChar char="•"/>
            </a:pPr>
            <a:r>
              <a:rPr lang="en-GB" sz="2400" dirty="0"/>
              <a:t>Ratio and proportional reasoning</a:t>
            </a:r>
          </a:p>
          <a:p>
            <a:pPr lvl="0">
              <a:spcBef>
                <a:spcPts val="600"/>
              </a:spcBef>
              <a:buFont typeface="Arial" panose="020B0604020202020204" pitchFamily="34" charset="0"/>
              <a:buChar char="•"/>
            </a:pPr>
            <a:r>
              <a:rPr lang="en-GB" sz="2400" dirty="0"/>
              <a:t>Inequalities</a:t>
            </a:r>
          </a:p>
        </p:txBody>
      </p:sp>
    </p:spTree>
    <p:extLst>
      <p:ext uri="{BB962C8B-B14F-4D97-AF65-F5344CB8AC3E}">
        <p14:creationId xmlns:p14="http://schemas.microsoft.com/office/powerpoint/2010/main" val="22779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7AB7-AF83-4B60-BDA1-CBDAFAEBBB2F}"/>
              </a:ext>
            </a:extLst>
          </p:cNvPr>
          <p:cNvSpPr>
            <a:spLocks noGrp="1"/>
          </p:cNvSpPr>
          <p:nvPr>
            <p:ph type="title"/>
          </p:nvPr>
        </p:nvSpPr>
        <p:spPr/>
        <p:txBody>
          <a:bodyPr/>
          <a:lstStyle/>
          <a:p>
            <a:r>
              <a:rPr lang="en-GB" dirty="0"/>
              <a:t>National Curriculum Changes 1</a:t>
            </a:r>
          </a:p>
        </p:txBody>
      </p:sp>
      <p:pic>
        <p:nvPicPr>
          <p:cNvPr id="4" name="Content Placeholder 3">
            <a:extLst>
              <a:ext uri="{FF2B5EF4-FFF2-40B4-BE49-F238E27FC236}">
                <a16:creationId xmlns:a16="http://schemas.microsoft.com/office/drawing/2014/main" id="{FCC9004C-BB5E-4BA7-A6DA-FDAFD9DF564C}"/>
              </a:ext>
            </a:extLst>
          </p:cNvPr>
          <p:cNvPicPr>
            <a:picLocks noGrp="1" noChangeAspect="1"/>
          </p:cNvPicPr>
          <p:nvPr>
            <p:ph idx="1"/>
          </p:nvPr>
        </p:nvPicPr>
        <p:blipFill rotWithShape="1">
          <a:blip r:embed="rId2"/>
          <a:srcRect l="9983" t="15259" r="23407" b="7116"/>
          <a:stretch/>
        </p:blipFill>
        <p:spPr>
          <a:xfrm>
            <a:off x="864298" y="1835696"/>
            <a:ext cx="7302673" cy="4787099"/>
          </a:xfrm>
          <a:prstGeom prst="rect">
            <a:avLst/>
          </a:prstGeom>
        </p:spPr>
      </p:pic>
    </p:spTree>
    <p:extLst>
      <p:ext uri="{BB962C8B-B14F-4D97-AF65-F5344CB8AC3E}">
        <p14:creationId xmlns:p14="http://schemas.microsoft.com/office/powerpoint/2010/main" val="226260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46A6C-0C32-411D-955D-061D82D91F6F}"/>
              </a:ext>
            </a:extLst>
          </p:cNvPr>
          <p:cNvSpPr>
            <a:spLocks noGrp="1"/>
          </p:cNvSpPr>
          <p:nvPr>
            <p:ph type="title"/>
          </p:nvPr>
        </p:nvSpPr>
        <p:spPr/>
        <p:txBody>
          <a:bodyPr/>
          <a:lstStyle/>
          <a:p>
            <a:r>
              <a:rPr lang="en-GB" dirty="0"/>
              <a:t>National Curriculum Changes 2</a:t>
            </a:r>
          </a:p>
        </p:txBody>
      </p:sp>
      <p:pic>
        <p:nvPicPr>
          <p:cNvPr id="4" name="Content Placeholder 3">
            <a:extLst>
              <a:ext uri="{FF2B5EF4-FFF2-40B4-BE49-F238E27FC236}">
                <a16:creationId xmlns:a16="http://schemas.microsoft.com/office/drawing/2014/main" id="{A82AE27D-64AB-451B-863D-5C31C8F52983}"/>
              </a:ext>
            </a:extLst>
          </p:cNvPr>
          <p:cNvPicPr>
            <a:picLocks noGrp="1" noChangeAspect="1"/>
          </p:cNvPicPr>
          <p:nvPr>
            <p:ph idx="1"/>
          </p:nvPr>
        </p:nvPicPr>
        <p:blipFill rotWithShape="1">
          <a:blip r:embed="rId2"/>
          <a:srcRect l="10154" t="14042" r="24264" b="6202"/>
          <a:stretch/>
        </p:blipFill>
        <p:spPr>
          <a:xfrm>
            <a:off x="876822" y="1835696"/>
            <a:ext cx="7189940" cy="4918444"/>
          </a:xfrm>
          <a:prstGeom prst="rect">
            <a:avLst/>
          </a:prstGeom>
        </p:spPr>
      </p:pic>
    </p:spTree>
    <p:extLst>
      <p:ext uri="{BB962C8B-B14F-4D97-AF65-F5344CB8AC3E}">
        <p14:creationId xmlns:p14="http://schemas.microsoft.com/office/powerpoint/2010/main" val="284705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F7955-CCA3-4D77-9C44-34B81A691C89}"/>
              </a:ext>
            </a:extLst>
          </p:cNvPr>
          <p:cNvSpPr>
            <a:spLocks noGrp="1"/>
          </p:cNvSpPr>
          <p:nvPr>
            <p:ph type="title"/>
          </p:nvPr>
        </p:nvSpPr>
        <p:spPr/>
        <p:txBody>
          <a:bodyPr/>
          <a:lstStyle/>
          <a:p>
            <a:r>
              <a:rPr lang="en-GB" dirty="0"/>
              <a:t>National Curriculum KS3</a:t>
            </a:r>
          </a:p>
        </p:txBody>
      </p:sp>
      <p:pic>
        <p:nvPicPr>
          <p:cNvPr id="4" name="Content Placeholder 3">
            <a:extLst>
              <a:ext uri="{FF2B5EF4-FFF2-40B4-BE49-F238E27FC236}">
                <a16:creationId xmlns:a16="http://schemas.microsoft.com/office/drawing/2014/main" id="{2A23CB6E-EDA3-479E-AEEE-A30B75B99693}"/>
              </a:ext>
            </a:extLst>
          </p:cNvPr>
          <p:cNvPicPr>
            <a:picLocks noGrp="1" noChangeAspect="1"/>
          </p:cNvPicPr>
          <p:nvPr>
            <p:ph idx="1"/>
          </p:nvPr>
        </p:nvPicPr>
        <p:blipFill rotWithShape="1">
          <a:blip r:embed="rId3"/>
          <a:srcRect l="35971" t="39384" r="39509" b="57645"/>
          <a:stretch/>
        </p:blipFill>
        <p:spPr>
          <a:xfrm>
            <a:off x="1007435" y="4221271"/>
            <a:ext cx="8399612" cy="619406"/>
          </a:xfrm>
          <a:prstGeom prst="rect">
            <a:avLst/>
          </a:prstGeom>
        </p:spPr>
      </p:pic>
      <p:pic>
        <p:nvPicPr>
          <p:cNvPr id="3" name="Picture 2">
            <a:extLst>
              <a:ext uri="{FF2B5EF4-FFF2-40B4-BE49-F238E27FC236}">
                <a16:creationId xmlns:a16="http://schemas.microsoft.com/office/drawing/2014/main" id="{88CCCD88-0BF5-4341-883C-EFBA5F33D6BE}"/>
              </a:ext>
            </a:extLst>
          </p:cNvPr>
          <p:cNvPicPr>
            <a:picLocks noChangeAspect="1"/>
          </p:cNvPicPr>
          <p:nvPr/>
        </p:nvPicPr>
        <p:blipFill>
          <a:blip r:embed="rId4"/>
          <a:stretch>
            <a:fillRect/>
          </a:stretch>
        </p:blipFill>
        <p:spPr>
          <a:xfrm>
            <a:off x="914874" y="2739863"/>
            <a:ext cx="9285013" cy="902286"/>
          </a:xfrm>
          <a:prstGeom prst="rect">
            <a:avLst/>
          </a:prstGeom>
        </p:spPr>
      </p:pic>
    </p:spTree>
    <p:extLst>
      <p:ext uri="{BB962C8B-B14F-4D97-AF65-F5344CB8AC3E}">
        <p14:creationId xmlns:p14="http://schemas.microsoft.com/office/powerpoint/2010/main" val="117326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8512E-D25A-4DEB-B60A-B4F38DD9DE7F}"/>
              </a:ext>
            </a:extLst>
          </p:cNvPr>
          <p:cNvSpPr>
            <a:spLocks noGrp="1"/>
          </p:cNvSpPr>
          <p:nvPr>
            <p:ph type="title"/>
          </p:nvPr>
        </p:nvSpPr>
        <p:spPr/>
        <p:txBody>
          <a:bodyPr/>
          <a:lstStyle/>
          <a:p>
            <a:r>
              <a:rPr lang="en-GB" dirty="0"/>
              <a:t>National Curriculum KS3</a:t>
            </a:r>
          </a:p>
        </p:txBody>
      </p:sp>
      <p:pic>
        <p:nvPicPr>
          <p:cNvPr id="4" name="Content Placeholder 3">
            <a:extLst>
              <a:ext uri="{FF2B5EF4-FFF2-40B4-BE49-F238E27FC236}">
                <a16:creationId xmlns:a16="http://schemas.microsoft.com/office/drawing/2014/main" id="{DED3C676-298E-4E0B-8A92-A6ED882B2F08}"/>
              </a:ext>
            </a:extLst>
          </p:cNvPr>
          <p:cNvPicPr>
            <a:picLocks noGrp="1" noChangeAspect="1"/>
          </p:cNvPicPr>
          <p:nvPr>
            <p:ph idx="1"/>
          </p:nvPr>
        </p:nvPicPr>
        <p:blipFill rotWithShape="1">
          <a:blip r:embed="rId2"/>
          <a:srcRect l="35629" t="54290" r="34938" b="25197"/>
          <a:stretch/>
        </p:blipFill>
        <p:spPr bwMode="auto">
          <a:xfrm>
            <a:off x="825825" y="2033192"/>
            <a:ext cx="10540349" cy="41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7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5F66B-473E-4429-B2DB-A617BCA916D3}"/>
              </a:ext>
            </a:extLst>
          </p:cNvPr>
          <p:cNvSpPr>
            <a:spLocks noGrp="1"/>
          </p:cNvSpPr>
          <p:nvPr>
            <p:ph type="title"/>
          </p:nvPr>
        </p:nvSpPr>
        <p:spPr/>
        <p:txBody>
          <a:bodyPr/>
          <a:lstStyle/>
          <a:p>
            <a:r>
              <a:rPr lang="en-GB" dirty="0"/>
              <a:t>National Curriculum KS4</a:t>
            </a:r>
          </a:p>
        </p:txBody>
      </p:sp>
      <p:pic>
        <p:nvPicPr>
          <p:cNvPr id="5" name="Content Placeholder 4">
            <a:extLst>
              <a:ext uri="{FF2B5EF4-FFF2-40B4-BE49-F238E27FC236}">
                <a16:creationId xmlns:a16="http://schemas.microsoft.com/office/drawing/2014/main" id="{09A2EE69-54B6-4276-8512-2188658CFDB8}"/>
              </a:ext>
            </a:extLst>
          </p:cNvPr>
          <p:cNvPicPr>
            <a:picLocks noGrp="1" noChangeAspect="1"/>
          </p:cNvPicPr>
          <p:nvPr>
            <p:ph idx="1"/>
          </p:nvPr>
        </p:nvPicPr>
        <p:blipFill rotWithShape="1">
          <a:blip r:embed="rId3"/>
          <a:srcRect l="30360" t="18608" r="31456" b="41210"/>
          <a:stretch/>
        </p:blipFill>
        <p:spPr>
          <a:xfrm>
            <a:off x="839243" y="1941534"/>
            <a:ext cx="7941502" cy="4700801"/>
          </a:xfrm>
          <a:prstGeom prst="rect">
            <a:avLst/>
          </a:prstGeom>
        </p:spPr>
      </p:pic>
    </p:spTree>
    <p:extLst>
      <p:ext uri="{BB962C8B-B14F-4D97-AF65-F5344CB8AC3E}">
        <p14:creationId xmlns:p14="http://schemas.microsoft.com/office/powerpoint/2010/main" val="2988832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7C09-ECD4-4085-99CB-58FD41FD3811}"/>
              </a:ext>
            </a:extLst>
          </p:cNvPr>
          <p:cNvSpPr>
            <a:spLocks noGrp="1"/>
          </p:cNvSpPr>
          <p:nvPr>
            <p:ph type="title"/>
          </p:nvPr>
        </p:nvSpPr>
        <p:spPr/>
        <p:txBody>
          <a:bodyPr/>
          <a:lstStyle/>
          <a:p>
            <a:r>
              <a:rPr lang="en-GB" dirty="0"/>
              <a:t>National Curriculum KS4</a:t>
            </a:r>
          </a:p>
        </p:txBody>
      </p:sp>
      <p:pic>
        <p:nvPicPr>
          <p:cNvPr id="4" name="Content Placeholder 3">
            <a:extLst>
              <a:ext uri="{FF2B5EF4-FFF2-40B4-BE49-F238E27FC236}">
                <a16:creationId xmlns:a16="http://schemas.microsoft.com/office/drawing/2014/main" id="{0914426C-CE42-4956-9089-61B2B0837C9B}"/>
              </a:ext>
            </a:extLst>
          </p:cNvPr>
          <p:cNvPicPr>
            <a:picLocks noGrp="1" noChangeAspect="1"/>
          </p:cNvPicPr>
          <p:nvPr>
            <p:ph idx="1"/>
          </p:nvPr>
        </p:nvPicPr>
        <p:blipFill rotWithShape="1">
          <a:blip r:embed="rId2"/>
          <a:srcRect l="30600" t="17116" r="38990" b="46246"/>
          <a:stretch/>
        </p:blipFill>
        <p:spPr>
          <a:xfrm>
            <a:off x="1007435" y="1856675"/>
            <a:ext cx="6779304" cy="4594229"/>
          </a:xfrm>
          <a:prstGeom prst="rect">
            <a:avLst/>
          </a:prstGeom>
        </p:spPr>
      </p:pic>
    </p:spTree>
    <p:extLst>
      <p:ext uri="{BB962C8B-B14F-4D97-AF65-F5344CB8AC3E}">
        <p14:creationId xmlns:p14="http://schemas.microsoft.com/office/powerpoint/2010/main" val="87489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A04CC-7FBF-462B-868C-4EA1FE5E4301}"/>
              </a:ext>
            </a:extLst>
          </p:cNvPr>
          <p:cNvSpPr>
            <a:spLocks noGrp="1"/>
          </p:cNvSpPr>
          <p:nvPr>
            <p:ph type="title"/>
          </p:nvPr>
        </p:nvSpPr>
        <p:spPr/>
        <p:txBody>
          <a:bodyPr/>
          <a:lstStyle/>
          <a:p>
            <a:r>
              <a:rPr lang="en-GB" dirty="0"/>
              <a:t>National Curriculum KS4</a:t>
            </a:r>
          </a:p>
        </p:txBody>
      </p:sp>
      <p:pic>
        <p:nvPicPr>
          <p:cNvPr id="4" name="Content Placeholder 3">
            <a:extLst>
              <a:ext uri="{FF2B5EF4-FFF2-40B4-BE49-F238E27FC236}">
                <a16:creationId xmlns:a16="http://schemas.microsoft.com/office/drawing/2014/main" id="{21938B79-3E25-487B-86FB-BC19A5E422AF}"/>
              </a:ext>
            </a:extLst>
          </p:cNvPr>
          <p:cNvPicPr>
            <a:picLocks noGrp="1" noChangeAspect="1"/>
          </p:cNvPicPr>
          <p:nvPr>
            <p:ph idx="1"/>
          </p:nvPr>
        </p:nvPicPr>
        <p:blipFill rotWithShape="1">
          <a:blip r:embed="rId2"/>
          <a:srcRect l="30058" t="53647" r="40204" b="8806"/>
          <a:stretch/>
        </p:blipFill>
        <p:spPr>
          <a:xfrm>
            <a:off x="1007435" y="1979112"/>
            <a:ext cx="6437584" cy="4572000"/>
          </a:xfrm>
          <a:prstGeom prst="rect">
            <a:avLst/>
          </a:prstGeom>
        </p:spPr>
      </p:pic>
    </p:spTree>
    <p:extLst>
      <p:ext uri="{BB962C8B-B14F-4D97-AF65-F5344CB8AC3E}">
        <p14:creationId xmlns:p14="http://schemas.microsoft.com/office/powerpoint/2010/main" val="289846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DC4D5-234E-4C06-A722-64FCC2A9C37C}"/>
              </a:ext>
            </a:extLst>
          </p:cNvPr>
          <p:cNvSpPr>
            <a:spLocks noGrp="1"/>
          </p:cNvSpPr>
          <p:nvPr>
            <p:ph type="title"/>
          </p:nvPr>
        </p:nvSpPr>
        <p:spPr/>
        <p:txBody>
          <a:bodyPr/>
          <a:lstStyle/>
          <a:p>
            <a:r>
              <a:rPr lang="en-GB" dirty="0"/>
              <a:t>Preparing for the new GCSE 1 - </a:t>
            </a:r>
            <a:r>
              <a:rPr lang="en-GB" dirty="0">
                <a:solidFill>
                  <a:srgbClr val="FF0000"/>
                </a:solidFill>
              </a:rPr>
              <a:t>Formulae</a:t>
            </a:r>
          </a:p>
        </p:txBody>
      </p:sp>
      <p:pic>
        <p:nvPicPr>
          <p:cNvPr id="4" name="Content Placeholder 3">
            <a:extLst>
              <a:ext uri="{FF2B5EF4-FFF2-40B4-BE49-F238E27FC236}">
                <a16:creationId xmlns:a16="http://schemas.microsoft.com/office/drawing/2014/main" id="{9D2E7BAF-0F9D-4C3F-968B-A1AD6AD6FA95}"/>
              </a:ext>
            </a:extLst>
          </p:cNvPr>
          <p:cNvPicPr>
            <a:picLocks noGrp="1" noChangeAspect="1"/>
          </p:cNvPicPr>
          <p:nvPr>
            <p:ph idx="1"/>
          </p:nvPr>
        </p:nvPicPr>
        <p:blipFill rotWithShape="1">
          <a:blip r:embed="rId3"/>
          <a:srcRect l="31777" t="38068" r="30143" b="43630"/>
          <a:stretch/>
        </p:blipFill>
        <p:spPr>
          <a:xfrm>
            <a:off x="1007435" y="1948430"/>
            <a:ext cx="9426460" cy="2548414"/>
          </a:xfrm>
          <a:prstGeom prst="rect">
            <a:avLst/>
          </a:prstGeom>
        </p:spPr>
      </p:pic>
    </p:spTree>
    <p:extLst>
      <p:ext uri="{BB962C8B-B14F-4D97-AF65-F5344CB8AC3E}">
        <p14:creationId xmlns:p14="http://schemas.microsoft.com/office/powerpoint/2010/main" val="249007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5AD4-E433-4C17-BF0E-76818B490FC8}"/>
              </a:ext>
            </a:extLst>
          </p:cNvPr>
          <p:cNvSpPr>
            <a:spLocks noGrp="1"/>
          </p:cNvSpPr>
          <p:nvPr>
            <p:ph type="title"/>
          </p:nvPr>
        </p:nvSpPr>
        <p:spPr/>
        <p:txBody>
          <a:bodyPr/>
          <a:lstStyle/>
          <a:p>
            <a:r>
              <a:rPr lang="en-GB" dirty="0"/>
              <a:t>Preparing for the new GCSE 2 – </a:t>
            </a:r>
            <a:r>
              <a:rPr lang="en-GB" dirty="0">
                <a:solidFill>
                  <a:srgbClr val="FF0000"/>
                </a:solidFill>
              </a:rPr>
              <a:t>More Content</a:t>
            </a:r>
          </a:p>
        </p:txBody>
      </p:sp>
      <p:pic>
        <p:nvPicPr>
          <p:cNvPr id="4" name="Content Placeholder 3">
            <a:extLst>
              <a:ext uri="{FF2B5EF4-FFF2-40B4-BE49-F238E27FC236}">
                <a16:creationId xmlns:a16="http://schemas.microsoft.com/office/drawing/2014/main" id="{35482CCD-40F2-41A4-8E08-1D11C17AE203}"/>
              </a:ext>
            </a:extLst>
          </p:cNvPr>
          <p:cNvPicPr>
            <a:picLocks noGrp="1" noChangeAspect="1"/>
          </p:cNvPicPr>
          <p:nvPr>
            <p:ph idx="1"/>
          </p:nvPr>
        </p:nvPicPr>
        <p:blipFill rotWithShape="1">
          <a:blip r:embed="rId3"/>
          <a:srcRect l="31690" t="32999" r="30160" b="49382"/>
          <a:stretch/>
        </p:blipFill>
        <p:spPr>
          <a:xfrm>
            <a:off x="1007435" y="1973482"/>
            <a:ext cx="9858648" cy="2560940"/>
          </a:xfrm>
          <a:prstGeom prst="rect">
            <a:avLst/>
          </a:prstGeom>
        </p:spPr>
      </p:pic>
    </p:spTree>
    <p:extLst>
      <p:ext uri="{BB962C8B-B14F-4D97-AF65-F5344CB8AC3E}">
        <p14:creationId xmlns:p14="http://schemas.microsoft.com/office/powerpoint/2010/main" val="2733304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390E2-7929-4C39-B093-6FDF1C9D9204}"/>
              </a:ext>
            </a:extLst>
          </p:cNvPr>
          <p:cNvSpPr>
            <a:spLocks noGrp="1"/>
          </p:cNvSpPr>
          <p:nvPr>
            <p:ph type="title"/>
          </p:nvPr>
        </p:nvSpPr>
        <p:spPr/>
        <p:txBody>
          <a:bodyPr/>
          <a:lstStyle/>
          <a:p>
            <a:r>
              <a:rPr lang="en-GB" dirty="0"/>
              <a:t>Preparing for the new GCSE 3 – </a:t>
            </a:r>
            <a:r>
              <a:rPr lang="en-GB" dirty="0">
                <a:solidFill>
                  <a:srgbClr val="FF0000"/>
                </a:solidFill>
              </a:rPr>
              <a:t>More Algebra</a:t>
            </a:r>
          </a:p>
        </p:txBody>
      </p:sp>
      <p:pic>
        <p:nvPicPr>
          <p:cNvPr id="4" name="Content Placeholder 3">
            <a:extLst>
              <a:ext uri="{FF2B5EF4-FFF2-40B4-BE49-F238E27FC236}">
                <a16:creationId xmlns:a16="http://schemas.microsoft.com/office/drawing/2014/main" id="{B43CCF48-F436-4542-97BE-1CE7A87706CD}"/>
              </a:ext>
            </a:extLst>
          </p:cNvPr>
          <p:cNvPicPr>
            <a:picLocks noGrp="1" noChangeAspect="1"/>
          </p:cNvPicPr>
          <p:nvPr>
            <p:ph idx="1"/>
          </p:nvPr>
        </p:nvPicPr>
        <p:blipFill rotWithShape="1">
          <a:blip r:embed="rId2"/>
          <a:srcRect l="30789" t="27656" r="28546" b="57867"/>
          <a:stretch/>
        </p:blipFill>
        <p:spPr>
          <a:xfrm>
            <a:off x="834534" y="1973482"/>
            <a:ext cx="10912201" cy="2185159"/>
          </a:xfrm>
          <a:prstGeom prst="rect">
            <a:avLst/>
          </a:prstGeom>
        </p:spPr>
      </p:pic>
    </p:spTree>
    <p:extLst>
      <p:ext uri="{BB962C8B-B14F-4D97-AF65-F5344CB8AC3E}">
        <p14:creationId xmlns:p14="http://schemas.microsoft.com/office/powerpoint/2010/main" val="233587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2BF7F-C5A1-4DFB-BB28-6A5A7CDCAEE8}"/>
              </a:ext>
            </a:extLst>
          </p:cNvPr>
          <p:cNvSpPr>
            <a:spLocks noGrp="1"/>
          </p:cNvSpPr>
          <p:nvPr>
            <p:ph type="title"/>
          </p:nvPr>
        </p:nvSpPr>
        <p:spPr>
          <a:xfrm>
            <a:off x="688931" y="1102605"/>
            <a:ext cx="11210795" cy="1143000"/>
          </a:xfrm>
        </p:spPr>
        <p:txBody>
          <a:bodyPr/>
          <a:lstStyle/>
          <a:p>
            <a:r>
              <a:rPr lang="en-GB" dirty="0"/>
              <a:t>Preparing for the new GCSE 4 – </a:t>
            </a:r>
            <a:r>
              <a:rPr lang="en-GB" dirty="0">
                <a:solidFill>
                  <a:srgbClr val="FF0000"/>
                </a:solidFill>
              </a:rPr>
              <a:t>Correct Language</a:t>
            </a:r>
            <a:br>
              <a:rPr lang="en-GB" dirty="0"/>
            </a:br>
            <a:endParaRPr lang="en-GB" dirty="0"/>
          </a:p>
        </p:txBody>
      </p:sp>
      <p:pic>
        <p:nvPicPr>
          <p:cNvPr id="4" name="Content Placeholder 3">
            <a:extLst>
              <a:ext uri="{FF2B5EF4-FFF2-40B4-BE49-F238E27FC236}">
                <a16:creationId xmlns:a16="http://schemas.microsoft.com/office/drawing/2014/main" id="{6EDCC568-3BBC-48D4-AFF8-8B271FF832A2}"/>
              </a:ext>
            </a:extLst>
          </p:cNvPr>
          <p:cNvPicPr>
            <a:picLocks noGrp="1" noChangeAspect="1"/>
          </p:cNvPicPr>
          <p:nvPr>
            <p:ph idx="1"/>
          </p:nvPr>
        </p:nvPicPr>
        <p:blipFill rotWithShape="1">
          <a:blip r:embed="rId3"/>
          <a:srcRect l="31556" t="30755" r="29592" b="49140"/>
          <a:stretch/>
        </p:blipFill>
        <p:spPr>
          <a:xfrm>
            <a:off x="1007435" y="2032663"/>
            <a:ext cx="9594728" cy="2792673"/>
          </a:xfrm>
          <a:prstGeom prst="rect">
            <a:avLst/>
          </a:prstGeom>
        </p:spPr>
      </p:pic>
    </p:spTree>
    <p:extLst>
      <p:ext uri="{BB962C8B-B14F-4D97-AF65-F5344CB8AC3E}">
        <p14:creationId xmlns:p14="http://schemas.microsoft.com/office/powerpoint/2010/main" val="291336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1CCA6-D9A5-47D6-9043-640EDBE9802C}"/>
              </a:ext>
            </a:extLst>
          </p:cNvPr>
          <p:cNvSpPr>
            <a:spLocks noGrp="1"/>
          </p:cNvSpPr>
          <p:nvPr>
            <p:ph type="title"/>
          </p:nvPr>
        </p:nvSpPr>
        <p:spPr>
          <a:xfrm>
            <a:off x="438411" y="954834"/>
            <a:ext cx="10940789" cy="1143000"/>
          </a:xfrm>
        </p:spPr>
        <p:txBody>
          <a:bodyPr/>
          <a:lstStyle/>
          <a:p>
            <a:r>
              <a:rPr lang="en-GB" dirty="0"/>
              <a:t>Preparing for the new GCSE 5 – </a:t>
            </a:r>
            <a:r>
              <a:rPr lang="en-GB" dirty="0">
                <a:solidFill>
                  <a:srgbClr val="FF0000"/>
                </a:solidFill>
              </a:rPr>
              <a:t>Problem Solving</a:t>
            </a:r>
          </a:p>
        </p:txBody>
      </p:sp>
      <p:pic>
        <p:nvPicPr>
          <p:cNvPr id="4" name="Content Placeholder 3">
            <a:extLst>
              <a:ext uri="{FF2B5EF4-FFF2-40B4-BE49-F238E27FC236}">
                <a16:creationId xmlns:a16="http://schemas.microsoft.com/office/drawing/2014/main" id="{30B3E64E-4D0A-4003-B162-14F9664303AF}"/>
              </a:ext>
            </a:extLst>
          </p:cNvPr>
          <p:cNvPicPr>
            <a:picLocks noGrp="1" noChangeAspect="1"/>
          </p:cNvPicPr>
          <p:nvPr>
            <p:ph idx="1"/>
          </p:nvPr>
        </p:nvPicPr>
        <p:blipFill rotWithShape="1">
          <a:blip r:embed="rId2"/>
          <a:srcRect l="31519" t="36304" r="29742" b="40296"/>
          <a:stretch/>
        </p:blipFill>
        <p:spPr>
          <a:xfrm>
            <a:off x="901873" y="2179530"/>
            <a:ext cx="9276617" cy="3152136"/>
          </a:xfrm>
          <a:prstGeom prst="rect">
            <a:avLst/>
          </a:prstGeom>
        </p:spPr>
      </p:pic>
    </p:spTree>
    <p:extLst>
      <p:ext uri="{BB962C8B-B14F-4D97-AF65-F5344CB8AC3E}">
        <p14:creationId xmlns:p14="http://schemas.microsoft.com/office/powerpoint/2010/main" val="218331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96A61-0CAC-4A9C-8E34-3EA0CA884A86}"/>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ABE0664F-0FD7-4A40-8B1D-684533CB3347}"/>
              </a:ext>
            </a:extLst>
          </p:cNvPr>
          <p:cNvPicPr>
            <a:picLocks noGrp="1" noChangeAspect="1"/>
          </p:cNvPicPr>
          <p:nvPr>
            <p:ph idx="1"/>
          </p:nvPr>
        </p:nvPicPr>
        <p:blipFill rotWithShape="1">
          <a:blip r:embed="rId3"/>
          <a:srcRect l="46073" t="17938" r="26099" b="74086"/>
          <a:stretch/>
        </p:blipFill>
        <p:spPr>
          <a:xfrm>
            <a:off x="1240075" y="2430049"/>
            <a:ext cx="9168089" cy="1478071"/>
          </a:xfrm>
          <a:prstGeom prst="rect">
            <a:avLst/>
          </a:prstGeom>
        </p:spPr>
      </p:pic>
      <p:pic>
        <p:nvPicPr>
          <p:cNvPr id="5" name="Picture 4">
            <a:extLst>
              <a:ext uri="{FF2B5EF4-FFF2-40B4-BE49-F238E27FC236}">
                <a16:creationId xmlns:a16="http://schemas.microsoft.com/office/drawing/2014/main" id="{688BB095-B2D5-44B2-B4D7-5F432BFDDBB1}"/>
              </a:ext>
            </a:extLst>
          </p:cNvPr>
          <p:cNvPicPr>
            <a:picLocks noChangeAspect="1"/>
          </p:cNvPicPr>
          <p:nvPr/>
        </p:nvPicPr>
        <p:blipFill rotWithShape="1">
          <a:blip r:embed="rId4"/>
          <a:srcRect l="8264" t="19361" r="21506" b="59087"/>
          <a:stretch/>
        </p:blipFill>
        <p:spPr>
          <a:xfrm>
            <a:off x="864220" y="4359058"/>
            <a:ext cx="10463559" cy="1806246"/>
          </a:xfrm>
          <a:prstGeom prst="rect">
            <a:avLst/>
          </a:prstGeom>
        </p:spPr>
      </p:pic>
    </p:spTree>
    <p:extLst>
      <p:ext uri="{BB962C8B-B14F-4D97-AF65-F5344CB8AC3E}">
        <p14:creationId xmlns:p14="http://schemas.microsoft.com/office/powerpoint/2010/main" val="271105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4233-113B-4225-A10B-BDD42C3BC035}"/>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A71997BC-9432-4073-8110-1CF1ED3BE6B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67211" y="899364"/>
            <a:ext cx="7944848" cy="5958636"/>
          </a:xfrm>
        </p:spPr>
      </p:pic>
    </p:spTree>
    <p:extLst>
      <p:ext uri="{BB962C8B-B14F-4D97-AF65-F5344CB8AC3E}">
        <p14:creationId xmlns:p14="http://schemas.microsoft.com/office/powerpoint/2010/main" val="340263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3F4B1-0092-46DD-9032-BDDCF9F30967}"/>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627FD6C1-C7D7-483B-AC61-213654980B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0969" y="1028793"/>
            <a:ext cx="7110061" cy="5487240"/>
          </a:xfrm>
        </p:spPr>
      </p:pic>
    </p:spTree>
    <p:extLst>
      <p:ext uri="{BB962C8B-B14F-4D97-AF65-F5344CB8AC3E}">
        <p14:creationId xmlns:p14="http://schemas.microsoft.com/office/powerpoint/2010/main" val="86296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6445-16AE-4C7A-8703-5635A94C6987}"/>
              </a:ext>
            </a:extLst>
          </p:cNvPr>
          <p:cNvSpPr>
            <a:spLocks noGrp="1"/>
          </p:cNvSpPr>
          <p:nvPr>
            <p:ph type="title"/>
          </p:nvPr>
        </p:nvSpPr>
        <p:spPr/>
        <p:txBody>
          <a:bodyPr/>
          <a:lstStyle/>
          <a:p>
            <a:r>
              <a:rPr lang="en-GB" dirty="0"/>
              <a:t>Topic Map</a:t>
            </a:r>
          </a:p>
        </p:txBody>
      </p:sp>
      <p:sp>
        <p:nvSpPr>
          <p:cNvPr id="3" name="Content Placeholder 2">
            <a:extLst>
              <a:ext uri="{FF2B5EF4-FFF2-40B4-BE49-F238E27FC236}">
                <a16:creationId xmlns:a16="http://schemas.microsoft.com/office/drawing/2014/main" id="{562BC4C9-F083-402E-9131-DD7E690A61AA}"/>
              </a:ext>
            </a:extLst>
          </p:cNvPr>
          <p:cNvSpPr>
            <a:spLocks noGrp="1"/>
          </p:cNvSpPr>
          <p:nvPr>
            <p:ph idx="1"/>
          </p:nvPr>
        </p:nvSpPr>
        <p:spPr/>
        <p:txBody>
          <a:bodyPr/>
          <a:lstStyle/>
          <a:p>
            <a:endParaRPr lang="en-GB" dirty="0"/>
          </a:p>
          <a:p>
            <a:pPr marL="457200" indent="-457200">
              <a:buFont typeface="Arial" panose="020B0604020202020204" pitchFamily="34" charset="0"/>
              <a:buChar char="•"/>
            </a:pPr>
            <a:r>
              <a:rPr lang="en-GB" sz="2400" dirty="0"/>
              <a:t>What are the fundamental “blocks” of ideas?</a:t>
            </a:r>
          </a:p>
          <a:p>
            <a:pPr marL="457200" indent="-457200">
              <a:buFont typeface="Arial" panose="020B0604020202020204" pitchFamily="34" charset="0"/>
              <a:buChar char="•"/>
            </a:pPr>
            <a:r>
              <a:rPr lang="en-GB" sz="2400" dirty="0"/>
              <a:t>How do these connect together?</a:t>
            </a:r>
          </a:p>
          <a:p>
            <a:pPr marL="457200" indent="-457200">
              <a:buFont typeface="Arial" panose="020B0604020202020204" pitchFamily="34" charset="0"/>
              <a:buChar char="•"/>
            </a:pPr>
            <a:r>
              <a:rPr lang="en-GB" sz="2400" dirty="0"/>
              <a:t>What are the pre-requisites?</a:t>
            </a:r>
          </a:p>
          <a:p>
            <a:pPr marL="457200" indent="-457200">
              <a:buFont typeface="Arial" panose="020B0604020202020204" pitchFamily="34" charset="0"/>
              <a:buChar char="•"/>
            </a:pPr>
            <a:r>
              <a:rPr lang="en-GB" sz="2400" dirty="0"/>
              <a:t>Are there any logical orderings?</a:t>
            </a:r>
          </a:p>
          <a:p>
            <a:pPr marL="457200" indent="-457200">
              <a:buFont typeface="Arial" panose="020B0604020202020204" pitchFamily="34" charset="0"/>
              <a:buChar char="•"/>
            </a:pPr>
            <a:endParaRPr lang="en-GB" sz="2400" dirty="0"/>
          </a:p>
          <a:p>
            <a:pPr marL="0" indent="0"/>
            <a:r>
              <a:rPr lang="en-GB" sz="2400" dirty="0"/>
              <a:t>Try to build up a complex web of concepts and techniques.</a:t>
            </a:r>
          </a:p>
        </p:txBody>
      </p:sp>
    </p:spTree>
    <p:extLst>
      <p:ext uri="{BB962C8B-B14F-4D97-AF65-F5344CB8AC3E}">
        <p14:creationId xmlns:p14="http://schemas.microsoft.com/office/powerpoint/2010/main" val="333370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FF037084-1AAC-4FDF-9F6C-E91523657E3C}"/>
              </a:ext>
            </a:extLst>
          </p:cNvPr>
          <p:cNvCxnSpPr>
            <a:cxnSpLocks/>
          </p:cNvCxnSpPr>
          <p:nvPr/>
        </p:nvCxnSpPr>
        <p:spPr>
          <a:xfrm>
            <a:off x="5842391" y="2196926"/>
            <a:ext cx="9525" cy="3616728"/>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31FCAB4-BD20-4C0C-BA50-4AB1B8B769F9}"/>
              </a:ext>
            </a:extLst>
          </p:cNvPr>
          <p:cNvCxnSpPr/>
          <p:nvPr/>
        </p:nvCxnSpPr>
        <p:spPr>
          <a:xfrm flipH="1">
            <a:off x="4800601" y="2420939"/>
            <a:ext cx="2303463" cy="3095625"/>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0723" name="Title 1">
            <a:extLst>
              <a:ext uri="{FF2B5EF4-FFF2-40B4-BE49-F238E27FC236}">
                <a16:creationId xmlns:a16="http://schemas.microsoft.com/office/drawing/2014/main" id="{6D4E52B5-F954-4DE8-99C6-9E2C0E37EA1C}"/>
              </a:ext>
            </a:extLst>
          </p:cNvPr>
          <p:cNvSpPr>
            <a:spLocks noGrp="1"/>
          </p:cNvSpPr>
          <p:nvPr>
            <p:ph type="title"/>
          </p:nvPr>
        </p:nvSpPr>
        <p:spPr>
          <a:xfrm>
            <a:off x="1007435" y="692696"/>
            <a:ext cx="10566400" cy="745909"/>
          </a:xfrm>
        </p:spPr>
        <p:txBody>
          <a:bodyPr/>
          <a:lstStyle/>
          <a:p>
            <a:pPr eaLnBrk="1" hangingPunct="1"/>
            <a:r>
              <a:rPr lang="en-GB" altLang="en-US" dirty="0"/>
              <a:t>“Preparing a Topic” framework</a:t>
            </a:r>
          </a:p>
        </p:txBody>
      </p:sp>
      <p:sp>
        <p:nvSpPr>
          <p:cNvPr id="6" name="Rectangle 5">
            <a:extLst>
              <a:ext uri="{FF2B5EF4-FFF2-40B4-BE49-F238E27FC236}">
                <a16:creationId xmlns:a16="http://schemas.microsoft.com/office/drawing/2014/main" id="{72A1B4CE-E18C-4EC2-B488-2B7BD67A326E}"/>
              </a:ext>
            </a:extLst>
          </p:cNvPr>
          <p:cNvSpPr/>
          <p:nvPr/>
        </p:nvSpPr>
        <p:spPr>
          <a:xfrm>
            <a:off x="1645850" y="1700214"/>
            <a:ext cx="2703900" cy="954107"/>
          </a:xfrm>
          <a:prstGeom prst="rect">
            <a:avLst/>
          </a:prstGeom>
          <a:ln w="19050">
            <a:solidFill>
              <a:schemeClr val="tx1"/>
            </a:solidFill>
          </a:ln>
          <a:effectLst>
            <a:outerShdw blurRad="225425" dist="50800" dir="5220000" algn="ctr">
              <a:srgbClr val="000000">
                <a:alpha val="33000"/>
              </a:srgbClr>
            </a:outerShdw>
          </a:effectLst>
        </p:spPr>
        <p:txBody>
          <a:bodyPr wrap="square">
            <a:spAutoFit/>
          </a:bodyPr>
          <a:lstStyle/>
          <a:p>
            <a:pPr algn="ctr" eaLnBrk="1" hangingPunct="1">
              <a:defRPr/>
            </a:pPr>
            <a:r>
              <a:rPr lang="en-GB" b="1" dirty="0">
                <a:ea typeface="Calibri" pitchFamily="34" charset="0"/>
                <a:cs typeface="Times New Roman" pitchFamily="18" charset="0"/>
              </a:rPr>
              <a:t>Key mathematics</a:t>
            </a:r>
          </a:p>
          <a:p>
            <a:pPr algn="ctr" eaLnBrk="1" hangingPunct="1">
              <a:defRPr/>
            </a:pPr>
            <a:endParaRPr lang="en-GB" sz="1000" dirty="0"/>
          </a:p>
          <a:p>
            <a:pPr algn="ctr">
              <a:defRPr/>
            </a:pPr>
            <a:r>
              <a:rPr lang="en-GB" sz="1400" i="1" dirty="0">
                <a:ea typeface="Calibri" pitchFamily="34" charset="0"/>
                <a:cs typeface="Times New Roman" pitchFamily="18" charset="0"/>
              </a:rPr>
              <a:t>What are the key mathematical “big” ideas in the topic</a:t>
            </a:r>
            <a:endParaRPr lang="en-GB" sz="1400" dirty="0"/>
          </a:p>
        </p:txBody>
      </p:sp>
      <p:sp>
        <p:nvSpPr>
          <p:cNvPr id="7" name="Rectangle 6">
            <a:extLst>
              <a:ext uri="{FF2B5EF4-FFF2-40B4-BE49-F238E27FC236}">
                <a16:creationId xmlns:a16="http://schemas.microsoft.com/office/drawing/2014/main" id="{3BF23D7A-43C3-415C-95EF-C7631C0AA08A}"/>
              </a:ext>
            </a:extLst>
          </p:cNvPr>
          <p:cNvSpPr/>
          <p:nvPr/>
        </p:nvSpPr>
        <p:spPr>
          <a:xfrm>
            <a:off x="7104063" y="5516564"/>
            <a:ext cx="2862262" cy="923330"/>
          </a:xfrm>
          <a:prstGeom prst="rect">
            <a:avLst/>
          </a:prstGeom>
          <a:ln w="19050">
            <a:solidFill>
              <a:schemeClr val="tx1"/>
            </a:solidFill>
          </a:ln>
          <a:effectLst>
            <a:outerShdw blurRad="50800" dist="38100" dir="2700000" algn="tl" rotWithShape="0">
              <a:prstClr val="black">
                <a:alpha val="40000"/>
              </a:prstClr>
            </a:outerShdw>
          </a:effectLst>
        </p:spPr>
        <p:txBody>
          <a:bodyPr>
            <a:spAutoFit/>
          </a:bodyPr>
          <a:lstStyle/>
          <a:p>
            <a:pPr algn="ctr">
              <a:defRPr/>
            </a:pPr>
            <a:r>
              <a:rPr lang="en-GB" sz="1600" b="1" dirty="0"/>
              <a:t>Contexts and settings</a:t>
            </a:r>
          </a:p>
          <a:p>
            <a:pPr algn="ctr">
              <a:defRPr/>
            </a:pPr>
            <a:endParaRPr lang="en-GB" sz="1000" dirty="0"/>
          </a:p>
          <a:p>
            <a:pPr algn="ctr">
              <a:defRPr/>
            </a:pPr>
            <a:r>
              <a:rPr lang="en-GB" sz="1400" i="1" dirty="0"/>
              <a:t>Where is this topic used? What sorts of questions?</a:t>
            </a:r>
            <a:endParaRPr lang="en-GB" sz="1400" dirty="0"/>
          </a:p>
        </p:txBody>
      </p:sp>
      <p:sp>
        <p:nvSpPr>
          <p:cNvPr id="8" name="Rectangle 7">
            <a:extLst>
              <a:ext uri="{FF2B5EF4-FFF2-40B4-BE49-F238E27FC236}">
                <a16:creationId xmlns:a16="http://schemas.microsoft.com/office/drawing/2014/main" id="{19478588-1CE5-4B07-8CC3-A9A72F27A232}"/>
              </a:ext>
            </a:extLst>
          </p:cNvPr>
          <p:cNvSpPr/>
          <p:nvPr/>
        </p:nvSpPr>
        <p:spPr>
          <a:xfrm>
            <a:off x="7464425" y="3644901"/>
            <a:ext cx="2994808" cy="954107"/>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b="1" dirty="0"/>
              <a:t>Techniques and methods</a:t>
            </a:r>
          </a:p>
          <a:p>
            <a:pPr algn="ctr">
              <a:defRPr/>
            </a:pPr>
            <a:endParaRPr lang="en-GB" sz="1000" dirty="0"/>
          </a:p>
          <a:p>
            <a:pPr algn="ctr">
              <a:defRPr/>
            </a:pPr>
            <a:r>
              <a:rPr lang="en-GB" sz="1400" i="1" dirty="0"/>
              <a:t>What sort of things do you do in this topic</a:t>
            </a:r>
            <a:endParaRPr lang="en-GB" sz="1400" dirty="0"/>
          </a:p>
        </p:txBody>
      </p:sp>
      <p:sp>
        <p:nvSpPr>
          <p:cNvPr id="9" name="Rectangle 8">
            <a:extLst>
              <a:ext uri="{FF2B5EF4-FFF2-40B4-BE49-F238E27FC236}">
                <a16:creationId xmlns:a16="http://schemas.microsoft.com/office/drawing/2014/main" id="{3C70FD8B-7DDE-4C02-B1B5-B8CB50C566AA}"/>
              </a:ext>
            </a:extLst>
          </p:cNvPr>
          <p:cNvSpPr/>
          <p:nvPr/>
        </p:nvSpPr>
        <p:spPr>
          <a:xfrm>
            <a:off x="1490597" y="3644900"/>
            <a:ext cx="3021079" cy="954107"/>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b="1" dirty="0"/>
              <a:t>Language and vocabulary</a:t>
            </a:r>
          </a:p>
          <a:p>
            <a:pPr algn="ctr">
              <a:defRPr/>
            </a:pPr>
            <a:endParaRPr lang="en-GB" sz="1000" dirty="0"/>
          </a:p>
          <a:p>
            <a:pPr algn="ctr">
              <a:defRPr/>
            </a:pPr>
            <a:r>
              <a:rPr lang="en-GB" sz="1400" i="1" dirty="0"/>
              <a:t>What sort of language and technical vocabulary is used</a:t>
            </a:r>
            <a:endParaRPr lang="en-GB" sz="1400" dirty="0"/>
          </a:p>
        </p:txBody>
      </p:sp>
      <p:sp>
        <p:nvSpPr>
          <p:cNvPr id="10" name="Rectangle 9">
            <a:extLst>
              <a:ext uri="{FF2B5EF4-FFF2-40B4-BE49-F238E27FC236}">
                <a16:creationId xmlns:a16="http://schemas.microsoft.com/office/drawing/2014/main" id="{B3A93CAC-362D-4A93-9BDC-A458D48AEA4E}"/>
              </a:ext>
            </a:extLst>
          </p:cNvPr>
          <p:cNvSpPr/>
          <p:nvPr/>
        </p:nvSpPr>
        <p:spPr>
          <a:xfrm>
            <a:off x="7104062" y="1628775"/>
            <a:ext cx="3154753" cy="954107"/>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b="1" dirty="0"/>
              <a:t>Misconceptions and errors</a:t>
            </a:r>
          </a:p>
          <a:p>
            <a:pPr algn="ctr">
              <a:defRPr/>
            </a:pPr>
            <a:endParaRPr lang="en-GB" sz="1000" dirty="0"/>
          </a:p>
          <a:p>
            <a:pPr algn="ctr">
              <a:defRPr/>
            </a:pPr>
            <a:r>
              <a:rPr lang="en-GB" sz="1400" i="1" dirty="0"/>
              <a:t>What common errors do pupils make in this topic and why?</a:t>
            </a:r>
            <a:endParaRPr lang="en-GB" sz="1400" dirty="0"/>
          </a:p>
        </p:txBody>
      </p:sp>
      <p:cxnSp>
        <p:nvCxnSpPr>
          <p:cNvPr id="13" name="Straight Connector 12">
            <a:extLst>
              <a:ext uri="{FF2B5EF4-FFF2-40B4-BE49-F238E27FC236}">
                <a16:creationId xmlns:a16="http://schemas.microsoft.com/office/drawing/2014/main" id="{82DD9BFA-1BD9-4159-A421-2BC318E5666F}"/>
              </a:ext>
            </a:extLst>
          </p:cNvPr>
          <p:cNvCxnSpPr/>
          <p:nvPr/>
        </p:nvCxnSpPr>
        <p:spPr>
          <a:xfrm>
            <a:off x="4367213" y="2420939"/>
            <a:ext cx="2736850" cy="3095625"/>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66C6EB-4C97-4ED3-BECE-3F0C31ECEDAC}"/>
              </a:ext>
            </a:extLst>
          </p:cNvPr>
          <p:cNvSpPr/>
          <p:nvPr/>
        </p:nvSpPr>
        <p:spPr>
          <a:xfrm>
            <a:off x="1590805" y="5516564"/>
            <a:ext cx="3209795" cy="892552"/>
          </a:xfrm>
          <a:prstGeom prst="rect">
            <a:avLst/>
          </a:prstGeom>
          <a:ln w="19050">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GB" sz="1400" b="1" dirty="0"/>
              <a:t>Imagery and visualisation</a:t>
            </a:r>
          </a:p>
          <a:p>
            <a:pPr algn="ctr">
              <a:defRPr/>
            </a:pPr>
            <a:endParaRPr lang="en-GB" sz="1000" dirty="0"/>
          </a:p>
          <a:p>
            <a:pPr algn="ctr">
              <a:defRPr/>
            </a:pPr>
            <a:r>
              <a:rPr lang="en-GB" sz="1400" i="1" dirty="0"/>
              <a:t>What images, pictures, diagrams are involved?</a:t>
            </a:r>
            <a:endParaRPr lang="en-GB" sz="1400" dirty="0"/>
          </a:p>
        </p:txBody>
      </p:sp>
      <p:cxnSp>
        <p:nvCxnSpPr>
          <p:cNvPr id="19" name="Straight Connector 18">
            <a:extLst>
              <a:ext uri="{FF2B5EF4-FFF2-40B4-BE49-F238E27FC236}">
                <a16:creationId xmlns:a16="http://schemas.microsoft.com/office/drawing/2014/main" id="{5BD86352-E211-4748-8E00-39F5DEE0C73E}"/>
              </a:ext>
            </a:extLst>
          </p:cNvPr>
          <p:cNvCxnSpPr>
            <a:cxnSpLocks/>
            <a:stCxn id="8" idx="1"/>
            <a:endCxn id="9" idx="3"/>
          </p:cNvCxnSpPr>
          <p:nvPr/>
        </p:nvCxnSpPr>
        <p:spPr>
          <a:xfrm flipH="1" flipV="1">
            <a:off x="4511676" y="4121954"/>
            <a:ext cx="2952749" cy="1"/>
          </a:xfrm>
          <a:prstGeom prst="line">
            <a:avLst/>
          </a:prstGeom>
          <a:ln w="25400" cap="rnd"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E5BA5797-3728-4038-A798-AF002715455C}"/>
              </a:ext>
            </a:extLst>
          </p:cNvPr>
          <p:cNvSpPr/>
          <p:nvPr/>
        </p:nvSpPr>
        <p:spPr>
          <a:xfrm>
            <a:off x="4944268" y="3921899"/>
            <a:ext cx="1800225" cy="461665"/>
          </a:xfrm>
          <a:prstGeom prst="rect">
            <a:avLst/>
          </a:prstGeom>
          <a:solidFill>
            <a:schemeClr val="bg1"/>
          </a:solidFill>
          <a:ln w="19050">
            <a:solidFill>
              <a:schemeClr val="tx1"/>
            </a:solidFill>
          </a:ln>
          <a:effectLst>
            <a:outerShdw blurRad="225425" dist="50800" dir="5220000" algn="ctr">
              <a:srgbClr val="000000">
                <a:alpha val="33000"/>
              </a:srgbClr>
            </a:outerShdw>
          </a:effectLst>
        </p:spPr>
        <p:txBody>
          <a:bodyPr>
            <a:spAutoFit/>
          </a:bodyPr>
          <a:lstStyle/>
          <a:p>
            <a:pPr algn="ctr" eaLnBrk="1" hangingPunct="1">
              <a:defRPr/>
            </a:pPr>
            <a:r>
              <a:rPr lang="en-GB" sz="2400" b="1" dirty="0">
                <a:ea typeface="Calibri" pitchFamily="34" charset="0"/>
                <a:cs typeface="Times New Roman" pitchFamily="18" charset="0"/>
              </a:rPr>
              <a:t>Topic</a:t>
            </a:r>
            <a:endParaRPr lang="en-GB" sz="2400" dirty="0"/>
          </a:p>
        </p:txBody>
      </p:sp>
      <p:sp>
        <p:nvSpPr>
          <p:cNvPr id="14" name="Rectangle 13">
            <a:extLst>
              <a:ext uri="{FF2B5EF4-FFF2-40B4-BE49-F238E27FC236}">
                <a16:creationId xmlns:a16="http://schemas.microsoft.com/office/drawing/2014/main" id="{A6E3E423-009A-4ADC-BADF-A9DD714806EF}"/>
              </a:ext>
            </a:extLst>
          </p:cNvPr>
          <p:cNvSpPr/>
          <p:nvPr/>
        </p:nvSpPr>
        <p:spPr>
          <a:xfrm>
            <a:off x="4729958" y="1362260"/>
            <a:ext cx="2014536" cy="800219"/>
          </a:xfrm>
          <a:prstGeom prst="rect">
            <a:avLst/>
          </a:prstGeom>
          <a:ln w="19050">
            <a:solidFill>
              <a:schemeClr val="tx1"/>
            </a:solidFill>
          </a:ln>
          <a:effectLst>
            <a:outerShdw blurRad="225425" dist="50800" dir="5220000" algn="ctr">
              <a:srgbClr val="000000">
                <a:alpha val="33000"/>
              </a:srgbClr>
            </a:outerShdw>
          </a:effectLst>
        </p:spPr>
        <p:txBody>
          <a:bodyPr wrap="square">
            <a:spAutoFit/>
          </a:bodyPr>
          <a:lstStyle/>
          <a:p>
            <a:pPr algn="ctr" eaLnBrk="1" hangingPunct="1">
              <a:defRPr/>
            </a:pPr>
            <a:r>
              <a:rPr lang="en-GB" b="1" dirty="0">
                <a:ea typeface="Calibri" pitchFamily="34" charset="0"/>
                <a:cs typeface="Times New Roman" pitchFamily="18" charset="0"/>
              </a:rPr>
              <a:t>What do we need to know?</a:t>
            </a:r>
          </a:p>
          <a:p>
            <a:pPr algn="ctr" eaLnBrk="1" hangingPunct="1">
              <a:defRPr/>
            </a:pPr>
            <a:endParaRPr lang="en-GB" sz="1000" dirty="0"/>
          </a:p>
        </p:txBody>
      </p:sp>
      <p:sp>
        <p:nvSpPr>
          <p:cNvPr id="15" name="Rectangle 14">
            <a:extLst>
              <a:ext uri="{FF2B5EF4-FFF2-40B4-BE49-F238E27FC236}">
                <a16:creationId xmlns:a16="http://schemas.microsoft.com/office/drawing/2014/main" id="{9613FE5D-18CF-4EBB-8779-BB21637726DF}"/>
              </a:ext>
            </a:extLst>
          </p:cNvPr>
          <p:cNvSpPr/>
          <p:nvPr/>
        </p:nvSpPr>
        <p:spPr>
          <a:xfrm>
            <a:off x="4945064" y="5813759"/>
            <a:ext cx="2014536" cy="800219"/>
          </a:xfrm>
          <a:prstGeom prst="rect">
            <a:avLst/>
          </a:prstGeom>
          <a:ln w="19050">
            <a:solidFill>
              <a:schemeClr val="tx1"/>
            </a:solidFill>
          </a:ln>
          <a:effectLst>
            <a:outerShdw blurRad="225425" dist="50800" dir="5220000" algn="ctr">
              <a:srgbClr val="000000">
                <a:alpha val="33000"/>
              </a:srgbClr>
            </a:outerShdw>
          </a:effectLst>
        </p:spPr>
        <p:txBody>
          <a:bodyPr wrap="square">
            <a:spAutoFit/>
          </a:bodyPr>
          <a:lstStyle/>
          <a:p>
            <a:pPr algn="ctr" eaLnBrk="1" hangingPunct="1">
              <a:defRPr/>
            </a:pPr>
            <a:r>
              <a:rPr lang="en-GB" b="1" dirty="0">
                <a:ea typeface="Calibri" pitchFamily="34" charset="0"/>
                <a:cs typeface="Times New Roman" pitchFamily="18" charset="0"/>
              </a:rPr>
              <a:t>What do we now know?</a:t>
            </a:r>
          </a:p>
          <a:p>
            <a:pPr algn="ctr" eaLnBrk="1" hangingPunct="1">
              <a:defRPr/>
            </a:pPr>
            <a:endParaRPr lang="en-GB" sz="1000" dirty="0"/>
          </a:p>
        </p:txBody>
      </p:sp>
    </p:spTree>
    <p:extLst>
      <p:ext uri="{BB962C8B-B14F-4D97-AF65-F5344CB8AC3E}">
        <p14:creationId xmlns:p14="http://schemas.microsoft.com/office/powerpoint/2010/main" val="243987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heckerboard(across)">
                                      <p:cBhvr>
                                        <p:cTn id="7" dur="500"/>
                                        <p:tgtEl>
                                          <p:spTgt spid="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6" grpId="0" animBg="1"/>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C8248-B9B2-4F0B-8067-8DC33B3BE120}"/>
              </a:ext>
            </a:extLst>
          </p:cNvPr>
          <p:cNvSpPr>
            <a:spLocks noGrp="1"/>
          </p:cNvSpPr>
          <p:nvPr>
            <p:ph type="title"/>
          </p:nvPr>
        </p:nvSpPr>
        <p:spPr>
          <a:xfrm>
            <a:off x="566803" y="953848"/>
            <a:ext cx="10515600" cy="1651565"/>
          </a:xfrm>
        </p:spPr>
        <p:txBody>
          <a:bodyPr>
            <a:normAutofit/>
          </a:bodyPr>
          <a:lstStyle/>
          <a:p>
            <a:r>
              <a:rPr lang="en-GB" sz="3200" dirty="0">
                <a:latin typeface="Arial" panose="020B0604020202020204" pitchFamily="34" charset="0"/>
                <a:cs typeface="Arial" panose="020B0604020202020204" pitchFamily="34" charset="0"/>
              </a:rPr>
              <a:t>Quadratic Area Puzzles</a:t>
            </a:r>
            <a:br>
              <a:rPr lang="en-GB" sz="32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In each question find the marked side or area in terms of x</a:t>
            </a:r>
          </a:p>
        </p:txBody>
      </p:sp>
      <p:pic>
        <p:nvPicPr>
          <p:cNvPr id="7" name="Content Placeholder 6">
            <a:extLst>
              <a:ext uri="{FF2B5EF4-FFF2-40B4-BE49-F238E27FC236}">
                <a16:creationId xmlns:a16="http://schemas.microsoft.com/office/drawing/2014/main" id="{AAE520EA-6124-41F5-9F41-B9B5F8E8C641}"/>
              </a:ext>
            </a:extLst>
          </p:cNvPr>
          <p:cNvPicPr>
            <a:picLocks noGrp="1" noChangeAspect="1"/>
          </p:cNvPicPr>
          <p:nvPr>
            <p:ph idx="1"/>
          </p:nvPr>
        </p:nvPicPr>
        <p:blipFill rotWithShape="1">
          <a:blip r:embed="rId2"/>
          <a:srcRect l="45682" t="23533" r="40152" b="61562"/>
          <a:stretch/>
        </p:blipFill>
        <p:spPr>
          <a:xfrm>
            <a:off x="838200" y="3281818"/>
            <a:ext cx="5425183" cy="3211057"/>
          </a:xfrm>
          <a:prstGeom prst="rect">
            <a:avLst/>
          </a:prstGeom>
        </p:spPr>
      </p:pic>
      <p:pic>
        <p:nvPicPr>
          <p:cNvPr id="8" name="Picture 7">
            <a:extLst>
              <a:ext uri="{FF2B5EF4-FFF2-40B4-BE49-F238E27FC236}">
                <a16:creationId xmlns:a16="http://schemas.microsoft.com/office/drawing/2014/main" id="{0CC7FBFE-E426-4262-9F55-3E05778461D7}"/>
              </a:ext>
            </a:extLst>
          </p:cNvPr>
          <p:cNvPicPr>
            <a:picLocks noChangeAspect="1"/>
          </p:cNvPicPr>
          <p:nvPr/>
        </p:nvPicPr>
        <p:blipFill rotWithShape="1">
          <a:blip r:embed="rId2"/>
          <a:srcRect l="46541" t="37260" r="38972" b="45388"/>
          <a:stretch/>
        </p:blipFill>
        <p:spPr>
          <a:xfrm>
            <a:off x="6587914" y="2970866"/>
            <a:ext cx="4765886" cy="3211056"/>
          </a:xfrm>
          <a:prstGeom prst="rect">
            <a:avLst/>
          </a:prstGeom>
        </p:spPr>
      </p:pic>
    </p:spTree>
    <p:extLst>
      <p:ext uri="{BB962C8B-B14F-4D97-AF65-F5344CB8AC3E}">
        <p14:creationId xmlns:p14="http://schemas.microsoft.com/office/powerpoint/2010/main" val="3933509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724AC-DFE0-4684-A372-9FC9AFC0AC29}"/>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BE270979-8114-4A52-AD9A-5DB78C4EE938}"/>
              </a:ext>
            </a:extLst>
          </p:cNvPr>
          <p:cNvPicPr>
            <a:picLocks noGrp="1" noChangeAspect="1"/>
          </p:cNvPicPr>
          <p:nvPr>
            <p:ph idx="1"/>
          </p:nvPr>
        </p:nvPicPr>
        <p:blipFill>
          <a:blip r:embed="rId2"/>
          <a:stretch>
            <a:fillRect/>
          </a:stretch>
        </p:blipFill>
        <p:spPr>
          <a:xfrm>
            <a:off x="2304789" y="1818886"/>
            <a:ext cx="7340252" cy="4346418"/>
          </a:xfrm>
          <a:prstGeom prst="rect">
            <a:avLst/>
          </a:prstGeom>
        </p:spPr>
      </p:pic>
    </p:spTree>
    <p:extLst>
      <p:ext uri="{BB962C8B-B14F-4D97-AF65-F5344CB8AC3E}">
        <p14:creationId xmlns:p14="http://schemas.microsoft.com/office/powerpoint/2010/main" val="357273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06DFD-67BE-4BE5-8D34-76B3A28E4CC2}"/>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0CC7FBFE-E426-4262-9F55-3E05778461D7}"/>
              </a:ext>
            </a:extLst>
          </p:cNvPr>
          <p:cNvPicPr>
            <a:picLocks noGrp="1"/>
          </p:cNvPicPr>
          <p:nvPr>
            <p:ph idx="1"/>
          </p:nvPr>
        </p:nvPicPr>
        <p:blipFill rotWithShape="1">
          <a:blip r:embed="rId3"/>
          <a:srcRect l="46541" t="37260" r="38972" b="45388"/>
          <a:stretch/>
        </p:blipFill>
        <p:spPr>
          <a:xfrm>
            <a:off x="2128407" y="1835696"/>
            <a:ext cx="8324455" cy="4740468"/>
          </a:xfrm>
          <a:prstGeom prst="rect">
            <a:avLst/>
          </a:prstGeom>
        </p:spPr>
      </p:pic>
    </p:spTree>
    <p:extLst>
      <p:ext uri="{BB962C8B-B14F-4D97-AF65-F5344CB8AC3E}">
        <p14:creationId xmlns:p14="http://schemas.microsoft.com/office/powerpoint/2010/main" val="289186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58412-8714-4336-BE33-A1CDA473FDBF}"/>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B045D131-6172-4D78-A437-591A6EC6A185}"/>
              </a:ext>
            </a:extLst>
          </p:cNvPr>
          <p:cNvPicPr>
            <a:picLocks noGrp="1" noChangeAspect="1"/>
          </p:cNvPicPr>
          <p:nvPr>
            <p:ph idx="1"/>
          </p:nvPr>
        </p:nvPicPr>
        <p:blipFill>
          <a:blip r:embed="rId2"/>
          <a:stretch>
            <a:fillRect/>
          </a:stretch>
        </p:blipFill>
        <p:spPr>
          <a:xfrm>
            <a:off x="1007435" y="1860115"/>
            <a:ext cx="6037360" cy="4389179"/>
          </a:xfrm>
          <a:prstGeom prst="rect">
            <a:avLst/>
          </a:prstGeom>
        </p:spPr>
      </p:pic>
    </p:spTree>
    <p:extLst>
      <p:ext uri="{BB962C8B-B14F-4D97-AF65-F5344CB8AC3E}">
        <p14:creationId xmlns:p14="http://schemas.microsoft.com/office/powerpoint/2010/main" val="2616319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911F5-318A-4E06-8E99-E1BB5BBC3BF3}"/>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02F13CA5-F40E-4F1C-A0AF-AD5AF3F47E6E}"/>
              </a:ext>
            </a:extLst>
          </p:cNvPr>
          <p:cNvPicPr>
            <a:picLocks noGrp="1" noChangeAspect="1"/>
          </p:cNvPicPr>
          <p:nvPr>
            <p:ph idx="1"/>
          </p:nvPr>
        </p:nvPicPr>
        <p:blipFill rotWithShape="1">
          <a:blip r:embed="rId2"/>
          <a:srcRect l="37894" t="14042" r="38133" b="53995"/>
          <a:stretch/>
        </p:blipFill>
        <p:spPr>
          <a:xfrm>
            <a:off x="776612" y="1888932"/>
            <a:ext cx="6316876" cy="4737654"/>
          </a:xfrm>
          <a:prstGeom prst="rect">
            <a:avLst/>
          </a:prstGeom>
        </p:spPr>
      </p:pic>
      <p:sp>
        <p:nvSpPr>
          <p:cNvPr id="5" name="TextBox 4">
            <a:extLst>
              <a:ext uri="{FF2B5EF4-FFF2-40B4-BE49-F238E27FC236}">
                <a16:creationId xmlns:a16="http://schemas.microsoft.com/office/drawing/2014/main" id="{69B61FB8-AF72-4B35-994D-5A363A5E4915}"/>
              </a:ext>
            </a:extLst>
          </p:cNvPr>
          <p:cNvSpPr txBox="1"/>
          <p:nvPr/>
        </p:nvSpPr>
        <p:spPr>
          <a:xfrm>
            <a:off x="7240043" y="3246747"/>
            <a:ext cx="4659681" cy="1384995"/>
          </a:xfrm>
          <a:prstGeom prst="rect">
            <a:avLst/>
          </a:prstGeom>
          <a:noFill/>
        </p:spPr>
        <p:txBody>
          <a:bodyPr wrap="square" rtlCol="0">
            <a:spAutoFit/>
          </a:bodyPr>
          <a:lstStyle/>
          <a:p>
            <a:r>
              <a:rPr lang="en-GB" sz="2800" dirty="0"/>
              <a:t>How is this different?</a:t>
            </a:r>
          </a:p>
          <a:p>
            <a:endParaRPr lang="en-GB" sz="2800" dirty="0"/>
          </a:p>
          <a:p>
            <a:r>
              <a:rPr lang="en-GB" sz="2800" dirty="0"/>
              <a:t>How might we develop this?</a:t>
            </a:r>
          </a:p>
        </p:txBody>
      </p:sp>
    </p:spTree>
    <p:extLst>
      <p:ext uri="{BB962C8B-B14F-4D97-AF65-F5344CB8AC3E}">
        <p14:creationId xmlns:p14="http://schemas.microsoft.com/office/powerpoint/2010/main" val="253951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15BFF-5369-42C7-9AC9-5ADA6F8528C5}"/>
              </a:ext>
            </a:extLst>
          </p:cNvPr>
          <p:cNvSpPr>
            <a:spLocks noGrp="1"/>
          </p:cNvSpPr>
          <p:nvPr>
            <p:ph type="title"/>
          </p:nvPr>
        </p:nvSpPr>
        <p:spPr/>
        <p:txBody>
          <a:bodyPr/>
          <a:lstStyle/>
          <a:p>
            <a:endParaRPr lang="en-GB" dirty="0"/>
          </a:p>
        </p:txBody>
      </p:sp>
      <p:pic>
        <p:nvPicPr>
          <p:cNvPr id="4" name="Content Placeholder 3">
            <a:extLst>
              <a:ext uri="{FF2B5EF4-FFF2-40B4-BE49-F238E27FC236}">
                <a16:creationId xmlns:a16="http://schemas.microsoft.com/office/drawing/2014/main" id="{7891DDDF-57D4-4191-B913-C4D6F840DEB5}"/>
              </a:ext>
            </a:extLst>
          </p:cNvPr>
          <p:cNvPicPr>
            <a:picLocks noGrp="1" noChangeAspect="1"/>
          </p:cNvPicPr>
          <p:nvPr>
            <p:ph idx="1"/>
          </p:nvPr>
        </p:nvPicPr>
        <p:blipFill>
          <a:blip r:embed="rId2"/>
          <a:stretch>
            <a:fillRect/>
          </a:stretch>
        </p:blipFill>
        <p:spPr>
          <a:xfrm>
            <a:off x="1286417" y="2026978"/>
            <a:ext cx="8420828" cy="4586763"/>
          </a:xfrm>
          <a:prstGeom prst="rect">
            <a:avLst/>
          </a:prstGeom>
        </p:spPr>
      </p:pic>
      <p:pic>
        <p:nvPicPr>
          <p:cNvPr id="5" name="Picture 4">
            <a:extLst>
              <a:ext uri="{FF2B5EF4-FFF2-40B4-BE49-F238E27FC236}">
                <a16:creationId xmlns:a16="http://schemas.microsoft.com/office/drawing/2014/main" id="{17510A1B-4072-412B-B873-FFA8EE1825BF}"/>
              </a:ext>
            </a:extLst>
          </p:cNvPr>
          <p:cNvPicPr>
            <a:picLocks noChangeAspect="1"/>
          </p:cNvPicPr>
          <p:nvPr/>
        </p:nvPicPr>
        <p:blipFill>
          <a:blip r:embed="rId3"/>
          <a:stretch>
            <a:fillRect/>
          </a:stretch>
        </p:blipFill>
        <p:spPr>
          <a:xfrm>
            <a:off x="6096000" y="2580363"/>
            <a:ext cx="7805325" cy="5831800"/>
          </a:xfrm>
          <a:prstGeom prst="rect">
            <a:avLst/>
          </a:prstGeom>
        </p:spPr>
      </p:pic>
    </p:spTree>
    <p:extLst>
      <p:ext uri="{BB962C8B-B14F-4D97-AF65-F5344CB8AC3E}">
        <p14:creationId xmlns:p14="http://schemas.microsoft.com/office/powerpoint/2010/main" val="338804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38D6-6448-4989-9137-55027CBE0D3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959B6D2-D6EB-49BB-B67B-4662B15A988D}"/>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C1E5D4EB-0149-402E-B1EF-F7BD96690B75}"/>
              </a:ext>
            </a:extLst>
          </p:cNvPr>
          <p:cNvPicPr>
            <a:picLocks noChangeAspect="1"/>
          </p:cNvPicPr>
          <p:nvPr/>
        </p:nvPicPr>
        <p:blipFill rotWithShape="1">
          <a:blip r:embed="rId3"/>
          <a:srcRect l="31746" t="26643" r="33425" b="53242"/>
          <a:stretch/>
        </p:blipFill>
        <p:spPr>
          <a:xfrm>
            <a:off x="1016002" y="1827213"/>
            <a:ext cx="10566400" cy="3550216"/>
          </a:xfrm>
          <a:prstGeom prst="rect">
            <a:avLst/>
          </a:prstGeom>
        </p:spPr>
      </p:pic>
    </p:spTree>
    <p:extLst>
      <p:ext uri="{BB962C8B-B14F-4D97-AF65-F5344CB8AC3E}">
        <p14:creationId xmlns:p14="http://schemas.microsoft.com/office/powerpoint/2010/main" val="194026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3274B-C59A-4DDF-ACCE-FF19ED12DDC0}"/>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2192D1EC-8C1B-4DBD-A6A6-1C8F1B1B8438}"/>
              </a:ext>
            </a:extLst>
          </p:cNvPr>
          <p:cNvPicPr>
            <a:picLocks noGrp="1" noChangeAspect="1"/>
          </p:cNvPicPr>
          <p:nvPr>
            <p:ph idx="1"/>
          </p:nvPr>
        </p:nvPicPr>
        <p:blipFill rotWithShape="1">
          <a:blip r:embed="rId3"/>
          <a:srcRect l="32156" t="55236" r="31714" b="22557"/>
          <a:stretch/>
        </p:blipFill>
        <p:spPr>
          <a:xfrm>
            <a:off x="1007435" y="1835696"/>
            <a:ext cx="10543041" cy="3645075"/>
          </a:xfrm>
          <a:prstGeom prst="rect">
            <a:avLst/>
          </a:prstGeom>
        </p:spPr>
      </p:pic>
    </p:spTree>
    <p:extLst>
      <p:ext uri="{BB962C8B-B14F-4D97-AF65-F5344CB8AC3E}">
        <p14:creationId xmlns:p14="http://schemas.microsoft.com/office/powerpoint/2010/main" val="418336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C2349-34C4-4120-B583-0690EB94D5FC}"/>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8EED3D24-E80F-4BBE-AC07-6BEBA1E63F56}"/>
              </a:ext>
            </a:extLst>
          </p:cNvPr>
          <p:cNvPicPr>
            <a:picLocks noGrp="1" noChangeAspect="1"/>
          </p:cNvPicPr>
          <p:nvPr>
            <p:ph idx="1"/>
          </p:nvPr>
        </p:nvPicPr>
        <p:blipFill rotWithShape="1">
          <a:blip r:embed="rId3"/>
          <a:srcRect l="23852" t="41134" r="18271" b="28728"/>
          <a:stretch/>
        </p:blipFill>
        <p:spPr>
          <a:xfrm>
            <a:off x="1007435" y="1954060"/>
            <a:ext cx="10948000" cy="3206663"/>
          </a:xfrm>
          <a:prstGeom prst="rect">
            <a:avLst/>
          </a:prstGeom>
        </p:spPr>
      </p:pic>
    </p:spTree>
    <p:extLst>
      <p:ext uri="{BB962C8B-B14F-4D97-AF65-F5344CB8AC3E}">
        <p14:creationId xmlns:p14="http://schemas.microsoft.com/office/powerpoint/2010/main" val="2320408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F1265E1-0B43-4451-AE91-0A8805A201DC}"/>
              </a:ext>
            </a:extLst>
          </p:cNvPr>
          <p:cNvPicPr>
            <a:picLocks noGrp="1" noChangeAspect="1"/>
          </p:cNvPicPr>
          <p:nvPr>
            <p:ph idx="1"/>
          </p:nvPr>
        </p:nvPicPr>
        <p:blipFill rotWithShape="1">
          <a:blip r:embed="rId3"/>
          <a:srcRect l="29504" t="8867" r="41044" b="3462"/>
          <a:stretch/>
        </p:blipFill>
        <p:spPr>
          <a:xfrm>
            <a:off x="3958224" y="324877"/>
            <a:ext cx="3707704" cy="6208245"/>
          </a:xfrm>
          <a:prstGeom prst="rect">
            <a:avLst/>
          </a:prstGeom>
        </p:spPr>
      </p:pic>
      <p:sp>
        <p:nvSpPr>
          <p:cNvPr id="5" name="TextBox 4">
            <a:extLst>
              <a:ext uri="{FF2B5EF4-FFF2-40B4-BE49-F238E27FC236}">
                <a16:creationId xmlns:a16="http://schemas.microsoft.com/office/drawing/2014/main" id="{7FA62D46-BED1-40D0-BA17-6CBA0CFBFEBA}"/>
              </a:ext>
            </a:extLst>
          </p:cNvPr>
          <p:cNvSpPr txBox="1"/>
          <p:nvPr/>
        </p:nvSpPr>
        <p:spPr>
          <a:xfrm>
            <a:off x="8116866" y="1215025"/>
            <a:ext cx="3795386" cy="923330"/>
          </a:xfrm>
          <a:prstGeom prst="rect">
            <a:avLst/>
          </a:prstGeom>
          <a:noFill/>
        </p:spPr>
        <p:txBody>
          <a:bodyPr wrap="square" rtlCol="0">
            <a:spAutoFit/>
          </a:bodyPr>
          <a:lstStyle/>
          <a:p>
            <a:r>
              <a:rPr lang="en-GB" dirty="0">
                <a:hlinkClick r:id="rId4"/>
              </a:rPr>
              <a:t>http://dailycivil.com/types-road-camber-advantages-methods-providing-camber/</a:t>
            </a:r>
            <a:endParaRPr lang="en-GB" dirty="0"/>
          </a:p>
        </p:txBody>
      </p:sp>
      <p:sp>
        <p:nvSpPr>
          <p:cNvPr id="6" name="TextBox 5">
            <a:extLst>
              <a:ext uri="{FF2B5EF4-FFF2-40B4-BE49-F238E27FC236}">
                <a16:creationId xmlns:a16="http://schemas.microsoft.com/office/drawing/2014/main" id="{FB4C5D87-E269-4F5B-B5A0-486D4DA5475B}"/>
              </a:ext>
            </a:extLst>
          </p:cNvPr>
          <p:cNvSpPr txBox="1"/>
          <p:nvPr/>
        </p:nvSpPr>
        <p:spPr>
          <a:xfrm>
            <a:off x="413359" y="1515649"/>
            <a:ext cx="2818355" cy="4247317"/>
          </a:xfrm>
          <a:prstGeom prst="rect">
            <a:avLst/>
          </a:prstGeom>
          <a:noFill/>
        </p:spPr>
        <p:txBody>
          <a:bodyPr wrap="square" rtlCol="0">
            <a:spAutoFit/>
          </a:bodyPr>
          <a:lstStyle/>
          <a:p>
            <a:r>
              <a:rPr lang="en-GB" b="1" dirty="0"/>
              <a:t>Single carriageway with two lanes</a:t>
            </a:r>
            <a:r>
              <a:rPr lang="en-GB" dirty="0"/>
              <a:t> (one in either direction): 5.5m to 7.3m, depending on the traffic and number of access points on the road (like driveways). If it’s a bus route the minimum is 6m (residential street) or 6.75m or 6.9m for other routes depending on the bus. Standard residential streets can be as narrow as 5.5m, as can be rural roads.</a:t>
            </a:r>
          </a:p>
        </p:txBody>
      </p:sp>
      <p:sp>
        <p:nvSpPr>
          <p:cNvPr id="7" name="TextBox 6">
            <a:extLst>
              <a:ext uri="{FF2B5EF4-FFF2-40B4-BE49-F238E27FC236}">
                <a16:creationId xmlns:a16="http://schemas.microsoft.com/office/drawing/2014/main" id="{B585D3FE-2BBB-47B6-8DA2-323F48EB7A21}"/>
              </a:ext>
            </a:extLst>
          </p:cNvPr>
          <p:cNvSpPr txBox="1"/>
          <p:nvPr/>
        </p:nvSpPr>
        <p:spPr>
          <a:xfrm>
            <a:off x="8392438" y="2464649"/>
            <a:ext cx="2830883" cy="3970318"/>
          </a:xfrm>
          <a:prstGeom prst="rect">
            <a:avLst/>
          </a:prstGeom>
          <a:noFill/>
        </p:spPr>
        <p:txBody>
          <a:bodyPr wrap="square" rtlCol="0">
            <a:spAutoFit/>
          </a:bodyPr>
          <a:lstStyle/>
          <a:p>
            <a:r>
              <a:rPr lang="en-GB" dirty="0"/>
              <a:t>Road cambers are usually calculated at around 3 cm of road surface elevation per 30 cm of road width. Whilst essential for maintaining road condition and safety for motorists, it does represent a challenge for learner drivers on the driving test.</a:t>
            </a:r>
          </a:p>
          <a:p>
            <a:endParaRPr lang="en-GB" dirty="0"/>
          </a:p>
          <a:p>
            <a:r>
              <a:rPr lang="en-GB" dirty="0">
                <a:hlinkClick r:id="rId5"/>
              </a:rPr>
              <a:t>https://www.drivingtesttips.biz/road-camber.html</a:t>
            </a:r>
            <a:endParaRPr lang="en-GB" dirty="0"/>
          </a:p>
        </p:txBody>
      </p:sp>
    </p:spTree>
    <p:extLst>
      <p:ext uri="{BB962C8B-B14F-4D97-AF65-F5344CB8AC3E}">
        <p14:creationId xmlns:p14="http://schemas.microsoft.com/office/powerpoint/2010/main" val="98235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B68C284-CE59-4FDD-B2FB-DD8AC5510A95}"/>
              </a:ext>
            </a:extLst>
          </p:cNvPr>
          <p:cNvPicPr>
            <a:picLocks noGrp="1" noChangeAspect="1"/>
          </p:cNvPicPr>
          <p:nvPr>
            <p:ph idx="1"/>
          </p:nvPr>
        </p:nvPicPr>
        <p:blipFill rotWithShape="1">
          <a:blip r:embed="rId2"/>
          <a:srcRect l="12038" t="11912" r="24948" b="4984"/>
          <a:stretch/>
        </p:blipFill>
        <p:spPr>
          <a:xfrm>
            <a:off x="764088" y="1072814"/>
            <a:ext cx="7377830" cy="5473228"/>
          </a:xfrm>
          <a:prstGeom prst="rect">
            <a:avLst/>
          </a:prstGeom>
        </p:spPr>
      </p:pic>
      <p:sp>
        <p:nvSpPr>
          <p:cNvPr id="8" name="TextBox 7">
            <a:extLst>
              <a:ext uri="{FF2B5EF4-FFF2-40B4-BE49-F238E27FC236}">
                <a16:creationId xmlns:a16="http://schemas.microsoft.com/office/drawing/2014/main" id="{6CB0B797-7C12-4864-A5E8-E9140B30239E}"/>
              </a:ext>
            </a:extLst>
          </p:cNvPr>
          <p:cNvSpPr txBox="1"/>
          <p:nvPr/>
        </p:nvSpPr>
        <p:spPr>
          <a:xfrm>
            <a:off x="8705590" y="3006247"/>
            <a:ext cx="2943616" cy="584775"/>
          </a:xfrm>
          <a:prstGeom prst="rect">
            <a:avLst/>
          </a:prstGeom>
          <a:noFill/>
        </p:spPr>
        <p:txBody>
          <a:bodyPr wrap="square" rtlCol="0">
            <a:spAutoFit/>
          </a:bodyPr>
          <a:lstStyle/>
          <a:p>
            <a:r>
              <a:rPr lang="en-GB" sz="1600" dirty="0"/>
              <a:t>From Dr Frost:</a:t>
            </a:r>
          </a:p>
          <a:p>
            <a:r>
              <a:rPr lang="en-GB" sz="1600" dirty="0"/>
              <a:t>https://www.drfrostmaths.com </a:t>
            </a:r>
            <a:endParaRPr lang="en-GB" sz="1600" dirty="0">
              <a:hlinkClick r:id="rId3"/>
            </a:endParaRPr>
          </a:p>
        </p:txBody>
      </p:sp>
    </p:spTree>
    <p:extLst>
      <p:ext uri="{BB962C8B-B14F-4D97-AF65-F5344CB8AC3E}">
        <p14:creationId xmlns:p14="http://schemas.microsoft.com/office/powerpoint/2010/main" val="173070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4DA54-05A4-4E27-B5D7-1B4276E5B855}"/>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B0FF08F7-1894-4511-A0F4-CBD06943A868}"/>
              </a:ext>
            </a:extLst>
          </p:cNvPr>
          <p:cNvPicPr>
            <a:picLocks noGrp="1" noChangeAspect="1"/>
          </p:cNvPicPr>
          <p:nvPr>
            <p:ph idx="1"/>
          </p:nvPr>
        </p:nvPicPr>
        <p:blipFill>
          <a:blip r:embed="rId2"/>
          <a:stretch>
            <a:fillRect/>
          </a:stretch>
        </p:blipFill>
        <p:spPr>
          <a:xfrm>
            <a:off x="2924594" y="1835696"/>
            <a:ext cx="7271592" cy="4643384"/>
          </a:xfrm>
          <a:prstGeom prst="rect">
            <a:avLst/>
          </a:prstGeom>
        </p:spPr>
      </p:pic>
    </p:spTree>
    <p:extLst>
      <p:ext uri="{BB962C8B-B14F-4D97-AF65-F5344CB8AC3E}">
        <p14:creationId xmlns:p14="http://schemas.microsoft.com/office/powerpoint/2010/main" val="1277725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0E4E3-6C87-41AD-A624-BE3C25A5FFB3}"/>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8D24EA6F-B3DF-46CB-A880-73C7F97C67D9}"/>
              </a:ext>
            </a:extLst>
          </p:cNvPr>
          <p:cNvPicPr>
            <a:picLocks noGrp="1" noChangeAspect="1"/>
          </p:cNvPicPr>
          <p:nvPr>
            <p:ph idx="1"/>
          </p:nvPr>
        </p:nvPicPr>
        <p:blipFill rotWithShape="1">
          <a:blip r:embed="rId3"/>
          <a:srcRect l="13921" t="22261" r="25805" b="9246"/>
          <a:stretch/>
        </p:blipFill>
        <p:spPr>
          <a:xfrm>
            <a:off x="2648344" y="2013607"/>
            <a:ext cx="6470603" cy="4136039"/>
          </a:xfrm>
          <a:prstGeom prst="rect">
            <a:avLst/>
          </a:prstGeom>
        </p:spPr>
      </p:pic>
    </p:spTree>
    <p:extLst>
      <p:ext uri="{BB962C8B-B14F-4D97-AF65-F5344CB8AC3E}">
        <p14:creationId xmlns:p14="http://schemas.microsoft.com/office/powerpoint/2010/main" val="1151728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C4A8-361F-416A-AB3C-EF1F119666CA}"/>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CFD6727C-6AAF-496B-BD90-81F4D293630A}"/>
              </a:ext>
            </a:extLst>
          </p:cNvPr>
          <p:cNvPicPr>
            <a:picLocks noGrp="1" noChangeAspect="1"/>
          </p:cNvPicPr>
          <p:nvPr>
            <p:ph idx="1"/>
          </p:nvPr>
        </p:nvPicPr>
        <p:blipFill rotWithShape="1">
          <a:blip r:embed="rId2"/>
          <a:srcRect l="3991" t="24392" r="15017" b="12595"/>
          <a:stretch/>
        </p:blipFill>
        <p:spPr>
          <a:xfrm>
            <a:off x="1007435" y="1835696"/>
            <a:ext cx="10545858" cy="4615208"/>
          </a:xfrm>
          <a:prstGeom prst="rect">
            <a:avLst/>
          </a:prstGeom>
        </p:spPr>
      </p:pic>
    </p:spTree>
    <p:extLst>
      <p:ext uri="{BB962C8B-B14F-4D97-AF65-F5344CB8AC3E}">
        <p14:creationId xmlns:p14="http://schemas.microsoft.com/office/powerpoint/2010/main" val="240571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67D3A-3CFE-44EA-B67A-835D38456246}"/>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28E48A36-8F52-4134-89BA-F3E87817B747}"/>
              </a:ext>
            </a:extLst>
          </p:cNvPr>
          <p:cNvPicPr>
            <a:picLocks noGrp="1" noChangeAspect="1"/>
          </p:cNvPicPr>
          <p:nvPr>
            <p:ph idx="1"/>
          </p:nvPr>
        </p:nvPicPr>
        <p:blipFill>
          <a:blip r:embed="rId2"/>
          <a:stretch>
            <a:fillRect/>
          </a:stretch>
        </p:blipFill>
        <p:spPr>
          <a:xfrm>
            <a:off x="1200999" y="1835696"/>
            <a:ext cx="9790001" cy="4784863"/>
          </a:xfrm>
          <a:prstGeom prst="rect">
            <a:avLst/>
          </a:prstGeom>
        </p:spPr>
      </p:pic>
    </p:spTree>
    <p:extLst>
      <p:ext uri="{BB962C8B-B14F-4D97-AF65-F5344CB8AC3E}">
        <p14:creationId xmlns:p14="http://schemas.microsoft.com/office/powerpoint/2010/main" val="105217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0BA32-5BEA-48D8-9568-C4EEF7913B9A}"/>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B19266D5-2EAD-4295-9538-B22FF8D08643}"/>
              </a:ext>
            </a:extLst>
          </p:cNvPr>
          <p:cNvPicPr>
            <a:picLocks noGrp="1" noChangeAspect="1"/>
          </p:cNvPicPr>
          <p:nvPr>
            <p:ph idx="1"/>
          </p:nvPr>
        </p:nvPicPr>
        <p:blipFill>
          <a:blip r:embed="rId2"/>
          <a:stretch>
            <a:fillRect/>
          </a:stretch>
        </p:blipFill>
        <p:spPr>
          <a:xfrm>
            <a:off x="2453645" y="1778320"/>
            <a:ext cx="7078662" cy="4719108"/>
          </a:xfrm>
          <a:prstGeom prst="rect">
            <a:avLst/>
          </a:prstGeom>
        </p:spPr>
      </p:pic>
    </p:spTree>
    <p:extLst>
      <p:ext uri="{BB962C8B-B14F-4D97-AF65-F5344CB8AC3E}">
        <p14:creationId xmlns:p14="http://schemas.microsoft.com/office/powerpoint/2010/main" val="372549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88D1-DE5B-4966-A114-58672E798929}"/>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CA9782E9-DF53-4FEF-B2B7-721D594E8CE2}"/>
              </a:ext>
            </a:extLst>
          </p:cNvPr>
          <p:cNvPicPr>
            <a:picLocks noGrp="1" noChangeAspect="1"/>
          </p:cNvPicPr>
          <p:nvPr>
            <p:ph idx="1"/>
          </p:nvPr>
        </p:nvPicPr>
        <p:blipFill>
          <a:blip r:embed="rId2"/>
          <a:stretch>
            <a:fillRect/>
          </a:stretch>
        </p:blipFill>
        <p:spPr>
          <a:xfrm>
            <a:off x="3373051" y="1835696"/>
            <a:ext cx="6496626" cy="4874211"/>
          </a:xfrm>
          <a:prstGeom prst="rect">
            <a:avLst/>
          </a:prstGeom>
        </p:spPr>
      </p:pic>
    </p:spTree>
    <p:extLst>
      <p:ext uri="{BB962C8B-B14F-4D97-AF65-F5344CB8AC3E}">
        <p14:creationId xmlns:p14="http://schemas.microsoft.com/office/powerpoint/2010/main" val="364979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6CD40-6D96-4732-A39B-23E46FBFE5AD}"/>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ACBE00E4-5280-49EC-B0EF-DD673D56FF72}"/>
              </a:ext>
            </a:extLst>
          </p:cNvPr>
          <p:cNvPicPr>
            <a:picLocks noGrp="1" noChangeAspect="1"/>
          </p:cNvPicPr>
          <p:nvPr>
            <p:ph idx="1"/>
          </p:nvPr>
        </p:nvPicPr>
        <p:blipFill rotWithShape="1">
          <a:blip r:embed="rId3"/>
          <a:srcRect l="17689" t="13835" r="16558" b="41720"/>
          <a:stretch/>
        </p:blipFill>
        <p:spPr>
          <a:xfrm>
            <a:off x="1007435" y="1835696"/>
            <a:ext cx="10565494" cy="4017090"/>
          </a:xfrm>
          <a:prstGeom prst="rect">
            <a:avLst/>
          </a:prstGeom>
        </p:spPr>
      </p:pic>
    </p:spTree>
    <p:extLst>
      <p:ext uri="{BB962C8B-B14F-4D97-AF65-F5344CB8AC3E}">
        <p14:creationId xmlns:p14="http://schemas.microsoft.com/office/powerpoint/2010/main" val="394377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796C4-CFEB-4DCE-B2A5-03A366D79D70}"/>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3124C2A2-1C34-41F0-8F61-C338AAE3EBD6}"/>
              </a:ext>
            </a:extLst>
          </p:cNvPr>
          <p:cNvPicPr>
            <a:picLocks noGrp="1" noChangeAspect="1"/>
          </p:cNvPicPr>
          <p:nvPr>
            <p:ph idx="1"/>
          </p:nvPr>
        </p:nvPicPr>
        <p:blipFill rotWithShape="1">
          <a:blip r:embed="rId2"/>
          <a:srcRect l="25737" t="13128" r="15359" b="25380"/>
          <a:stretch/>
        </p:blipFill>
        <p:spPr>
          <a:xfrm>
            <a:off x="1007435" y="1857616"/>
            <a:ext cx="7723206" cy="4535139"/>
          </a:xfrm>
          <a:prstGeom prst="rect">
            <a:avLst/>
          </a:prstGeom>
        </p:spPr>
      </p:pic>
    </p:spTree>
    <p:extLst>
      <p:ext uri="{BB962C8B-B14F-4D97-AF65-F5344CB8AC3E}">
        <p14:creationId xmlns:p14="http://schemas.microsoft.com/office/powerpoint/2010/main" val="83775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E59A7C39-7736-4A26-A2FC-FF2D00930DAC}"/>
              </a:ext>
            </a:extLst>
          </p:cNvPr>
          <p:cNvSpPr>
            <a:spLocks noGrp="1"/>
          </p:cNvSpPr>
          <p:nvPr>
            <p:ph type="title"/>
          </p:nvPr>
        </p:nvSpPr>
        <p:spPr/>
        <p:txBody>
          <a:bodyPr/>
          <a:lstStyle/>
          <a:p>
            <a:endParaRPr lang="en-GB" altLang="en-US"/>
          </a:p>
        </p:txBody>
      </p:sp>
      <p:sp>
        <p:nvSpPr>
          <p:cNvPr id="3" name="Content Placeholder 2">
            <a:extLst>
              <a:ext uri="{FF2B5EF4-FFF2-40B4-BE49-F238E27FC236}">
                <a16:creationId xmlns:a16="http://schemas.microsoft.com/office/drawing/2014/main" id="{996FEBF3-AB68-40A8-B5A9-02EBA7264C70}"/>
              </a:ext>
            </a:extLst>
          </p:cNvPr>
          <p:cNvSpPr>
            <a:spLocks noGrp="1"/>
          </p:cNvSpPr>
          <p:nvPr>
            <p:ph idx="1"/>
          </p:nvPr>
        </p:nvSpPr>
        <p:spPr/>
        <p:txBody>
          <a:bodyPr/>
          <a:lstStyle/>
          <a:p>
            <a:pPr>
              <a:buFont typeface="Arial" charset="0"/>
              <a:buChar char="•"/>
              <a:defRPr/>
            </a:pPr>
            <a:endParaRPr lang="en-GB" sz="1000" dirty="0"/>
          </a:p>
          <a:p>
            <a:pPr marL="0" indent="0">
              <a:defRPr/>
            </a:pPr>
            <a:r>
              <a:rPr lang="en-GB" dirty="0"/>
              <a:t>Can you explain …</a:t>
            </a:r>
          </a:p>
          <a:p>
            <a:pPr>
              <a:buFont typeface="Arial" charset="0"/>
              <a:buChar char="•"/>
              <a:defRPr/>
            </a:pPr>
            <a:endParaRPr lang="en-GB" sz="1000" dirty="0"/>
          </a:p>
          <a:p>
            <a:pPr marL="0" indent="0" algn="ctr">
              <a:defRPr/>
            </a:pPr>
            <a:r>
              <a:rPr lang="en-GB" dirty="0"/>
              <a:t>(x + 3) (x + 2)</a:t>
            </a:r>
          </a:p>
          <a:p>
            <a:pPr marL="0" indent="0" algn="ctr">
              <a:defRPr/>
            </a:pPr>
            <a:endParaRPr lang="en-GB" sz="1000" dirty="0"/>
          </a:p>
          <a:p>
            <a:pPr marL="0" indent="0" algn="ctr">
              <a:defRPr/>
            </a:pPr>
            <a:r>
              <a:rPr lang="en-GB" dirty="0"/>
              <a:t>(x + 3) (x – 2)</a:t>
            </a:r>
          </a:p>
          <a:p>
            <a:pPr marL="0" indent="0" algn="ctr">
              <a:defRPr/>
            </a:pPr>
            <a:endParaRPr lang="en-GB" sz="1000" dirty="0"/>
          </a:p>
          <a:p>
            <a:pPr marL="0" indent="0" algn="ctr">
              <a:defRPr/>
            </a:pPr>
            <a:r>
              <a:rPr lang="en-GB" dirty="0"/>
              <a:t>(x – 3) (x – 2)</a:t>
            </a:r>
          </a:p>
          <a:p>
            <a:pPr marL="0" indent="0" algn="ctr">
              <a:defRPr/>
            </a:pPr>
            <a:endParaRPr lang="en-GB" sz="1000" dirty="0"/>
          </a:p>
          <a:p>
            <a:pPr marL="0" indent="0">
              <a:defRPr/>
            </a:pPr>
            <a:r>
              <a:rPr lang="en-GB" dirty="0"/>
              <a:t>Can you use diagrams                      (Algebra Tiles)</a:t>
            </a:r>
          </a:p>
          <a:p>
            <a:pPr marL="0" indent="0" algn="ctr">
              <a:defRPr/>
            </a:pPr>
            <a:endParaRPr lang="en-GB" dirty="0"/>
          </a:p>
        </p:txBody>
      </p:sp>
    </p:spTree>
    <p:extLst>
      <p:ext uri="{BB962C8B-B14F-4D97-AF65-F5344CB8AC3E}">
        <p14:creationId xmlns:p14="http://schemas.microsoft.com/office/powerpoint/2010/main" val="167432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901F7-F73D-46DE-B805-EC2BEE913073}"/>
              </a:ext>
            </a:extLst>
          </p:cNvPr>
          <p:cNvSpPr>
            <a:spLocks noGrp="1"/>
          </p:cNvSpPr>
          <p:nvPr>
            <p:ph type="title"/>
          </p:nvPr>
        </p:nvSpPr>
        <p:spPr/>
        <p:txBody>
          <a:bodyPr/>
          <a:lstStyle/>
          <a:p>
            <a:r>
              <a:rPr lang="en-GB" dirty="0"/>
              <a:t>Quadratic sequences</a:t>
            </a:r>
          </a:p>
        </p:txBody>
      </p:sp>
      <p:sp>
        <p:nvSpPr>
          <p:cNvPr id="3" name="Content Placeholder 2">
            <a:extLst>
              <a:ext uri="{FF2B5EF4-FFF2-40B4-BE49-F238E27FC236}">
                <a16:creationId xmlns:a16="http://schemas.microsoft.com/office/drawing/2014/main" id="{E036C38C-6B50-4A17-A1BB-6AB0F461650D}"/>
              </a:ext>
            </a:extLst>
          </p:cNvPr>
          <p:cNvSpPr>
            <a:spLocks noGrp="1"/>
          </p:cNvSpPr>
          <p:nvPr>
            <p:ph idx="1"/>
          </p:nvPr>
        </p:nvSpPr>
        <p:spPr/>
        <p:txBody>
          <a:bodyPr/>
          <a:lstStyle/>
          <a:p>
            <a:pPr marL="514350" indent="-514350">
              <a:buAutoNum type="arabicPeriod"/>
            </a:pPr>
            <a:endParaRPr lang="en-GB" dirty="0"/>
          </a:p>
          <a:p>
            <a:pPr marL="0" indent="0"/>
            <a:r>
              <a:rPr lang="en-GB" dirty="0"/>
              <a:t>1. What is the nth term of the sequence 4, 13, 28, 49,…</a:t>
            </a:r>
          </a:p>
          <a:p>
            <a:pPr marL="0" indent="0"/>
            <a:endParaRPr lang="en-GB" dirty="0"/>
          </a:p>
          <a:p>
            <a:pPr marL="0" indent="0"/>
            <a:r>
              <a:rPr lang="en-GB" dirty="0"/>
              <a:t>2. It is suspected two of these number in this sequence are one out…. 3,12, 30, 55, 87,…</a:t>
            </a:r>
          </a:p>
          <a:p>
            <a:endParaRPr lang="en-GB" dirty="0"/>
          </a:p>
        </p:txBody>
      </p:sp>
    </p:spTree>
    <p:extLst>
      <p:ext uri="{BB962C8B-B14F-4D97-AF65-F5344CB8AC3E}">
        <p14:creationId xmlns:p14="http://schemas.microsoft.com/office/powerpoint/2010/main" val="97319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EF9DE-4450-4657-921A-747338A6A9FF}"/>
              </a:ext>
            </a:extLst>
          </p:cNvPr>
          <p:cNvSpPr>
            <a:spLocks noGrp="1"/>
          </p:cNvSpPr>
          <p:nvPr>
            <p:ph type="title"/>
          </p:nvPr>
        </p:nvSpPr>
        <p:spPr/>
        <p:txBody>
          <a:bodyPr/>
          <a:lstStyle/>
          <a:p>
            <a:r>
              <a:rPr lang="en-GB" dirty="0"/>
              <a:t>From linear to quadratic</a:t>
            </a:r>
          </a:p>
        </p:txBody>
      </p:sp>
      <p:sp>
        <p:nvSpPr>
          <p:cNvPr id="3" name="Content Placeholder 2">
            <a:extLst>
              <a:ext uri="{FF2B5EF4-FFF2-40B4-BE49-F238E27FC236}">
                <a16:creationId xmlns:a16="http://schemas.microsoft.com/office/drawing/2014/main" id="{289FDDCA-048C-4F8E-B863-DB78142E9BD4}"/>
              </a:ext>
            </a:extLst>
          </p:cNvPr>
          <p:cNvSpPr>
            <a:spLocks noGrp="1"/>
          </p:cNvSpPr>
          <p:nvPr>
            <p:ph idx="1"/>
          </p:nvPr>
        </p:nvSpPr>
        <p:spPr/>
        <p:txBody>
          <a:bodyPr/>
          <a:lstStyle/>
          <a:p>
            <a:endParaRPr lang="en-GB" sz="1000" dirty="0"/>
          </a:p>
          <a:p>
            <a:pPr>
              <a:buFont typeface="Arial" panose="020B0604020202020204" pitchFamily="34" charset="0"/>
              <a:buChar char="•"/>
            </a:pPr>
            <a:r>
              <a:rPr lang="en-GB" sz="2400" dirty="0"/>
              <a:t>Plot y</a:t>
            </a:r>
            <a:r>
              <a:rPr lang="en-GB" sz="2400" baseline="-25000" dirty="0"/>
              <a:t>1</a:t>
            </a:r>
            <a:r>
              <a:rPr lang="en-GB" sz="2400" dirty="0"/>
              <a:t>=x+3</a:t>
            </a:r>
          </a:p>
          <a:p>
            <a:pPr>
              <a:buFont typeface="Arial" panose="020B0604020202020204" pitchFamily="34" charset="0"/>
              <a:buChar char="•"/>
            </a:pPr>
            <a:r>
              <a:rPr lang="en-GB" sz="2400" dirty="0"/>
              <a:t>Plot y</a:t>
            </a:r>
            <a:r>
              <a:rPr lang="en-GB" sz="2400" baseline="-25000" dirty="0"/>
              <a:t>2</a:t>
            </a:r>
            <a:r>
              <a:rPr lang="en-GB" sz="2400" dirty="0"/>
              <a:t>=x-2</a:t>
            </a:r>
          </a:p>
          <a:p>
            <a:pPr>
              <a:buFont typeface="Arial" panose="020B0604020202020204" pitchFamily="34" charset="0"/>
              <a:buChar char="•"/>
            </a:pPr>
            <a:r>
              <a:rPr lang="en-GB" sz="2400" dirty="0"/>
              <a:t>Plot y</a:t>
            </a:r>
            <a:r>
              <a:rPr lang="en-GB" sz="2400" baseline="-25000" dirty="0"/>
              <a:t>1+</a:t>
            </a:r>
            <a:r>
              <a:rPr lang="en-GB" sz="2400" dirty="0"/>
              <a:t>y</a:t>
            </a:r>
            <a:r>
              <a:rPr lang="en-GB" sz="2400" baseline="-25000" dirty="0"/>
              <a:t>2</a:t>
            </a:r>
          </a:p>
          <a:p>
            <a:pPr>
              <a:buFont typeface="Arial" panose="020B0604020202020204" pitchFamily="34" charset="0"/>
              <a:buChar char="•"/>
            </a:pPr>
            <a:r>
              <a:rPr lang="en-GB" sz="2400" dirty="0"/>
              <a:t>Plot y</a:t>
            </a:r>
            <a:r>
              <a:rPr lang="en-GB" sz="2400" baseline="-25000" dirty="0"/>
              <a:t>1-</a:t>
            </a:r>
            <a:r>
              <a:rPr lang="en-GB" sz="2400" dirty="0"/>
              <a:t>y</a:t>
            </a:r>
            <a:r>
              <a:rPr lang="en-GB" sz="2400" baseline="-25000" dirty="0"/>
              <a:t>2</a:t>
            </a:r>
            <a:endParaRPr lang="en-GB" sz="2400" dirty="0"/>
          </a:p>
          <a:p>
            <a:pPr>
              <a:buFont typeface="Arial" panose="020B0604020202020204" pitchFamily="34" charset="0"/>
              <a:buChar char="•"/>
            </a:pPr>
            <a:r>
              <a:rPr lang="en-GB" sz="2400" dirty="0"/>
              <a:t>Plot y</a:t>
            </a:r>
            <a:r>
              <a:rPr lang="en-GB" sz="2400" baseline="-25000" dirty="0"/>
              <a:t>1x</a:t>
            </a:r>
            <a:r>
              <a:rPr lang="en-GB" sz="2400" dirty="0"/>
              <a:t>y</a:t>
            </a:r>
            <a:r>
              <a:rPr lang="en-GB" sz="2400" baseline="-25000" dirty="0"/>
              <a:t>2</a:t>
            </a:r>
          </a:p>
          <a:p>
            <a:pPr>
              <a:buFont typeface="Arial" panose="020B0604020202020204" pitchFamily="34" charset="0"/>
              <a:buChar char="•"/>
            </a:pPr>
            <a:r>
              <a:rPr lang="en-GB" sz="2400" dirty="0"/>
              <a:t>Plot y</a:t>
            </a:r>
            <a:r>
              <a:rPr lang="en-GB" sz="2400" baseline="-25000" dirty="0"/>
              <a:t>1/</a:t>
            </a:r>
            <a:r>
              <a:rPr lang="en-GB" sz="2400" dirty="0"/>
              <a:t>y</a:t>
            </a:r>
            <a:r>
              <a:rPr lang="en-GB" sz="2400" baseline="-25000" dirty="0"/>
              <a:t>2</a:t>
            </a:r>
          </a:p>
          <a:p>
            <a:endParaRPr lang="en-GB" sz="2400" baseline="-25000" dirty="0"/>
          </a:p>
          <a:p>
            <a:r>
              <a:rPr lang="en-GB" sz="2400" dirty="0"/>
              <a:t>Vary y</a:t>
            </a:r>
            <a:r>
              <a:rPr lang="en-GB" sz="2400" baseline="-25000" dirty="0"/>
              <a:t>1 </a:t>
            </a:r>
            <a:r>
              <a:rPr lang="en-GB" sz="2400" dirty="0"/>
              <a:t> and y</a:t>
            </a:r>
            <a:r>
              <a:rPr lang="en-GB" sz="2400" baseline="-25000" dirty="0"/>
              <a:t>2.  </a:t>
            </a:r>
            <a:r>
              <a:rPr lang="en-GB" sz="2400" dirty="0"/>
              <a:t>What do you notice?</a:t>
            </a:r>
          </a:p>
          <a:p>
            <a:endParaRPr lang="en-GB" dirty="0"/>
          </a:p>
        </p:txBody>
      </p:sp>
    </p:spTree>
    <p:extLst>
      <p:ext uri="{BB962C8B-B14F-4D97-AF65-F5344CB8AC3E}">
        <p14:creationId xmlns:p14="http://schemas.microsoft.com/office/powerpoint/2010/main" val="386389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00AE-DCD6-427C-83D5-CAF1757F264A}"/>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20F5247F-6441-4893-8838-909414CABEE4}"/>
              </a:ext>
            </a:extLst>
          </p:cNvPr>
          <p:cNvPicPr>
            <a:picLocks noGrp="1" noChangeAspect="1"/>
          </p:cNvPicPr>
          <p:nvPr>
            <p:ph idx="1"/>
          </p:nvPr>
        </p:nvPicPr>
        <p:blipFill rotWithShape="1">
          <a:blip r:embed="rId2"/>
          <a:srcRect l="43739" t="14178" r="28248" b="47823"/>
          <a:stretch/>
        </p:blipFill>
        <p:spPr>
          <a:xfrm>
            <a:off x="1903956" y="516608"/>
            <a:ext cx="7910375" cy="6035663"/>
          </a:xfrm>
          <a:prstGeom prst="rect">
            <a:avLst/>
          </a:prstGeom>
        </p:spPr>
      </p:pic>
    </p:spTree>
    <p:extLst>
      <p:ext uri="{BB962C8B-B14F-4D97-AF65-F5344CB8AC3E}">
        <p14:creationId xmlns:p14="http://schemas.microsoft.com/office/powerpoint/2010/main" val="790563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B6BE2-61D0-4BB0-A4FF-3E7CDF08C82C}"/>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01B48D14-2C1D-4F22-8858-61115BE032A1}"/>
              </a:ext>
            </a:extLst>
          </p:cNvPr>
          <p:cNvPicPr>
            <a:picLocks noGrp="1" noChangeAspect="1"/>
          </p:cNvPicPr>
          <p:nvPr>
            <p:ph idx="1"/>
          </p:nvPr>
        </p:nvPicPr>
        <p:blipFill>
          <a:blip r:embed="rId3"/>
          <a:stretch>
            <a:fillRect/>
          </a:stretch>
        </p:blipFill>
        <p:spPr>
          <a:xfrm>
            <a:off x="3632549" y="534987"/>
            <a:ext cx="4359056" cy="6085537"/>
          </a:xfrm>
          <a:prstGeom prst="rect">
            <a:avLst/>
          </a:prstGeom>
        </p:spPr>
      </p:pic>
    </p:spTree>
    <p:extLst>
      <p:ext uri="{BB962C8B-B14F-4D97-AF65-F5344CB8AC3E}">
        <p14:creationId xmlns:p14="http://schemas.microsoft.com/office/powerpoint/2010/main" val="2280766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2F43-2ACE-4396-8CF9-134CDCA4EB89}"/>
              </a:ext>
            </a:extLst>
          </p:cNvPr>
          <p:cNvSpPr>
            <a:spLocks noGrp="1"/>
          </p:cNvSpPr>
          <p:nvPr>
            <p:ph type="title"/>
          </p:nvPr>
        </p:nvSpPr>
        <p:spPr/>
        <p:txBody>
          <a:bodyPr>
            <a:normAutofit/>
          </a:bodyPr>
          <a:lstStyle/>
          <a:p>
            <a:r>
              <a:rPr lang="en-GB" sz="3600" dirty="0">
                <a:solidFill>
                  <a:schemeClr val="accent1">
                    <a:lumMod val="50000"/>
                  </a:schemeClr>
                </a:solidFill>
                <a:latin typeface="Arial" panose="020B0604020202020204" pitchFamily="34" charset="0"/>
                <a:cs typeface="Arial" panose="020B0604020202020204" pitchFamily="34" charset="0"/>
              </a:rPr>
              <a:t>Algebra Tiles</a:t>
            </a:r>
          </a:p>
        </p:txBody>
      </p:sp>
      <p:pic>
        <p:nvPicPr>
          <p:cNvPr id="4" name="Content Placeholder 3">
            <a:extLst>
              <a:ext uri="{FF2B5EF4-FFF2-40B4-BE49-F238E27FC236}">
                <a16:creationId xmlns:a16="http://schemas.microsoft.com/office/drawing/2014/main" id="{15664A60-B25E-4A0B-80BB-E7EF4DF20201}"/>
              </a:ext>
            </a:extLst>
          </p:cNvPr>
          <p:cNvPicPr>
            <a:picLocks noGrp="1" noChangeAspect="1"/>
          </p:cNvPicPr>
          <p:nvPr>
            <p:ph idx="1"/>
          </p:nvPr>
        </p:nvPicPr>
        <p:blipFill>
          <a:blip r:embed="rId2"/>
          <a:stretch>
            <a:fillRect/>
          </a:stretch>
        </p:blipFill>
        <p:spPr>
          <a:xfrm>
            <a:off x="667472" y="1603677"/>
            <a:ext cx="6484889" cy="4889198"/>
          </a:xfrm>
          <a:prstGeom prst="rect">
            <a:avLst/>
          </a:prstGeom>
        </p:spPr>
      </p:pic>
      <p:pic>
        <p:nvPicPr>
          <p:cNvPr id="5" name="Picture 4">
            <a:extLst>
              <a:ext uri="{FF2B5EF4-FFF2-40B4-BE49-F238E27FC236}">
                <a16:creationId xmlns:a16="http://schemas.microsoft.com/office/drawing/2014/main" id="{08FEFC4A-83D7-4BF2-87E6-72A550913DDE}"/>
              </a:ext>
            </a:extLst>
          </p:cNvPr>
          <p:cNvPicPr>
            <a:picLocks noChangeAspect="1"/>
          </p:cNvPicPr>
          <p:nvPr/>
        </p:nvPicPr>
        <p:blipFill>
          <a:blip r:embed="rId3"/>
          <a:stretch>
            <a:fillRect/>
          </a:stretch>
        </p:blipFill>
        <p:spPr>
          <a:xfrm>
            <a:off x="7436501" y="1048139"/>
            <a:ext cx="4300969" cy="5320430"/>
          </a:xfrm>
          <a:prstGeom prst="rect">
            <a:avLst/>
          </a:prstGeom>
        </p:spPr>
      </p:pic>
    </p:spTree>
    <p:extLst>
      <p:ext uri="{BB962C8B-B14F-4D97-AF65-F5344CB8AC3E}">
        <p14:creationId xmlns:p14="http://schemas.microsoft.com/office/powerpoint/2010/main" val="92218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1037"/>
            <a:ext cx="10515600" cy="950108"/>
          </a:xfrm>
        </p:spPr>
        <p:txBody>
          <a:bodyPr>
            <a:normAutofit/>
          </a:bodyPr>
          <a:lstStyle/>
          <a:p>
            <a:r>
              <a:rPr lang="en-GB" sz="3600" dirty="0">
                <a:solidFill>
                  <a:schemeClr val="accent1">
                    <a:lumMod val="75000"/>
                  </a:schemeClr>
                </a:solidFill>
                <a:latin typeface="Arial" panose="020B0604020202020204" pitchFamily="34" charset="0"/>
                <a:cs typeface="Arial" panose="020B0604020202020204" pitchFamily="34" charset="0"/>
              </a:rPr>
              <a:t>Some interesting Resources?</a:t>
            </a:r>
          </a:p>
        </p:txBody>
      </p:sp>
      <p:sp>
        <p:nvSpPr>
          <p:cNvPr id="3" name="Content Placeholder 2"/>
          <p:cNvSpPr>
            <a:spLocks noGrp="1"/>
          </p:cNvSpPr>
          <p:nvPr>
            <p:ph idx="1"/>
          </p:nvPr>
        </p:nvSpPr>
        <p:spPr>
          <a:xfrm>
            <a:off x="1120000" y="1443789"/>
            <a:ext cx="10233800" cy="4733174"/>
          </a:xfrm>
        </p:spPr>
        <p:txBody>
          <a:bodyPr>
            <a:normAutofit/>
          </a:bodyPr>
          <a:lstStyle/>
          <a:p>
            <a:pPr marL="0" indent="0">
              <a:buNone/>
            </a:pPr>
            <a:endParaRPr lang="en-GB" sz="1000" dirty="0"/>
          </a:p>
          <a:p>
            <a:pPr marL="0" indent="0">
              <a:buNone/>
            </a:pPr>
            <a:r>
              <a:rPr lang="en-GB" b="1" dirty="0"/>
              <a:t>Graphing Stories</a:t>
            </a:r>
          </a:p>
          <a:p>
            <a:pPr marL="0" indent="0">
              <a:buNone/>
            </a:pPr>
            <a:r>
              <a:rPr lang="en-GB" dirty="0">
                <a:hlinkClick r:id="rId3"/>
              </a:rPr>
              <a:t>http://www.graphingstories.com/</a:t>
            </a:r>
            <a:endParaRPr lang="en-GB" dirty="0"/>
          </a:p>
          <a:p>
            <a:pPr marL="0" indent="0">
              <a:buNone/>
            </a:pPr>
            <a:endParaRPr lang="en-GB" sz="1000" dirty="0"/>
          </a:p>
          <a:p>
            <a:pPr marL="0" indent="0">
              <a:buNone/>
            </a:pPr>
            <a:r>
              <a:rPr lang="en-GB" b="1" dirty="0" err="1"/>
              <a:t>Resourceaholic</a:t>
            </a:r>
            <a:endParaRPr lang="en-GB" b="1" dirty="0"/>
          </a:p>
          <a:p>
            <a:pPr marL="0" indent="0">
              <a:buNone/>
            </a:pPr>
            <a:r>
              <a:rPr lang="en-GB" dirty="0">
                <a:hlinkClick r:id="rId4"/>
              </a:rPr>
              <a:t>http://www.resourceaholic.com/p/resource-library-key-stage-34-algebra.html#Area</a:t>
            </a:r>
            <a:endParaRPr lang="en-GB" dirty="0"/>
          </a:p>
          <a:p>
            <a:pPr marL="0" indent="0">
              <a:buNone/>
            </a:pPr>
            <a:endParaRPr lang="en-GB" sz="1000" dirty="0"/>
          </a:p>
          <a:p>
            <a:pPr marL="0" indent="0">
              <a:buNone/>
            </a:pPr>
            <a:r>
              <a:rPr lang="en-GB" b="1" dirty="0"/>
              <a:t>Graphing</a:t>
            </a:r>
            <a:r>
              <a:rPr lang="en-GB" dirty="0"/>
              <a:t> </a:t>
            </a:r>
          </a:p>
          <a:p>
            <a:pPr marL="0" indent="0">
              <a:buNone/>
            </a:pPr>
            <a:r>
              <a:rPr lang="en-GB" dirty="0">
                <a:hlinkClick r:id="rId5"/>
              </a:rPr>
              <a:t>https://www.desmos.com/calculator</a:t>
            </a:r>
            <a:endParaRPr lang="en-GB" dirty="0"/>
          </a:p>
          <a:p>
            <a:pPr marL="0" indent="0">
              <a:buNone/>
            </a:pPr>
            <a:endParaRPr lang="en-GB" dirty="0"/>
          </a:p>
          <a:p>
            <a:endParaRPr lang="en-GB" dirty="0"/>
          </a:p>
        </p:txBody>
      </p:sp>
      <p:pic>
        <p:nvPicPr>
          <p:cNvPr id="4" name="Picture 3">
            <a:extLst>
              <a:ext uri="{FF2B5EF4-FFF2-40B4-BE49-F238E27FC236}">
                <a16:creationId xmlns:a16="http://schemas.microsoft.com/office/drawing/2014/main" id="{7F8FAFBB-4AE1-437D-92F7-D0F25CA8D256}"/>
              </a:ext>
            </a:extLst>
          </p:cNvPr>
          <p:cNvPicPr>
            <a:picLocks noChangeAspect="1"/>
          </p:cNvPicPr>
          <p:nvPr/>
        </p:nvPicPr>
        <p:blipFill>
          <a:blip r:embed="rId6"/>
          <a:stretch>
            <a:fillRect/>
          </a:stretch>
        </p:blipFill>
        <p:spPr>
          <a:xfrm>
            <a:off x="8718115" y="1443789"/>
            <a:ext cx="1990631" cy="1974490"/>
          </a:xfrm>
          <a:prstGeom prst="rect">
            <a:avLst/>
          </a:prstGeom>
        </p:spPr>
      </p:pic>
    </p:spTree>
    <p:extLst>
      <p:ext uri="{BB962C8B-B14F-4D97-AF65-F5344CB8AC3E}">
        <p14:creationId xmlns:p14="http://schemas.microsoft.com/office/powerpoint/2010/main" val="6456083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BBB4-6CC3-4C22-804E-D5ECA1904B6E}"/>
              </a:ext>
            </a:extLst>
          </p:cNvPr>
          <p:cNvSpPr>
            <a:spLocks noGrp="1"/>
          </p:cNvSpPr>
          <p:nvPr>
            <p:ph type="title"/>
          </p:nvPr>
        </p:nvSpPr>
        <p:spPr/>
        <p:txBody>
          <a:bodyPr/>
          <a:lstStyle/>
          <a:p>
            <a:r>
              <a:rPr lang="en-GB" dirty="0"/>
              <a:t>GCSE Questions in Quadratics</a:t>
            </a:r>
          </a:p>
        </p:txBody>
      </p:sp>
      <p:sp>
        <p:nvSpPr>
          <p:cNvPr id="3" name="Content Placeholder 2">
            <a:extLst>
              <a:ext uri="{FF2B5EF4-FFF2-40B4-BE49-F238E27FC236}">
                <a16:creationId xmlns:a16="http://schemas.microsoft.com/office/drawing/2014/main" id="{C7FBD7CD-1061-4BD9-AC3D-638160444105}"/>
              </a:ext>
            </a:extLst>
          </p:cNvPr>
          <p:cNvSpPr>
            <a:spLocks noGrp="1"/>
          </p:cNvSpPr>
          <p:nvPr>
            <p:ph idx="1"/>
          </p:nvPr>
        </p:nvSpPr>
        <p:spPr/>
        <p:txBody>
          <a:bodyPr/>
          <a:lstStyle/>
          <a:p>
            <a:endParaRPr lang="en-GB" dirty="0"/>
          </a:p>
          <a:p>
            <a:pPr algn="ctr"/>
            <a:r>
              <a:rPr lang="en-GB" dirty="0"/>
              <a:t>AQA Higher Paper 1 2017</a:t>
            </a:r>
            <a:endParaRPr lang="en-GB" b="1" dirty="0"/>
          </a:p>
          <a:p>
            <a:endParaRPr lang="en-GB" dirty="0"/>
          </a:p>
        </p:txBody>
      </p:sp>
    </p:spTree>
    <p:extLst>
      <p:ext uri="{BB962C8B-B14F-4D97-AF65-F5344CB8AC3E}">
        <p14:creationId xmlns:p14="http://schemas.microsoft.com/office/powerpoint/2010/main" val="296018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D8F61-F582-46E9-A281-0A6403239B5B}"/>
              </a:ext>
            </a:extLst>
          </p:cNvPr>
          <p:cNvSpPr>
            <a:spLocks noGrp="1"/>
          </p:cNvSpPr>
          <p:nvPr>
            <p:ph type="title"/>
          </p:nvPr>
        </p:nvSpPr>
        <p:spPr/>
        <p:txBody>
          <a:bodyPr/>
          <a:lstStyle/>
          <a:p>
            <a:r>
              <a:rPr lang="en-GB" dirty="0"/>
              <a:t>AQA Higher Paper 2 2017</a:t>
            </a:r>
          </a:p>
        </p:txBody>
      </p:sp>
      <p:pic>
        <p:nvPicPr>
          <p:cNvPr id="4" name="Content Placeholder 3">
            <a:extLst>
              <a:ext uri="{FF2B5EF4-FFF2-40B4-BE49-F238E27FC236}">
                <a16:creationId xmlns:a16="http://schemas.microsoft.com/office/drawing/2014/main" id="{6F19F449-33B6-4E11-A6DA-EBE740998B61}"/>
              </a:ext>
            </a:extLst>
          </p:cNvPr>
          <p:cNvPicPr>
            <a:picLocks noGrp="1" noChangeAspect="1"/>
          </p:cNvPicPr>
          <p:nvPr>
            <p:ph idx="1"/>
          </p:nvPr>
        </p:nvPicPr>
        <p:blipFill rotWithShape="1">
          <a:blip r:embed="rId3"/>
          <a:srcRect l="12696" t="18409" r="60024" b="64504"/>
          <a:stretch/>
        </p:blipFill>
        <p:spPr>
          <a:xfrm>
            <a:off x="1235902" y="2005850"/>
            <a:ext cx="4522364" cy="1593304"/>
          </a:xfrm>
          <a:prstGeom prst="rect">
            <a:avLst/>
          </a:prstGeom>
        </p:spPr>
      </p:pic>
      <p:pic>
        <p:nvPicPr>
          <p:cNvPr id="5" name="Content Placeholder 3">
            <a:extLst>
              <a:ext uri="{FF2B5EF4-FFF2-40B4-BE49-F238E27FC236}">
                <a16:creationId xmlns:a16="http://schemas.microsoft.com/office/drawing/2014/main" id="{6275CA42-B3F4-45CC-83D9-578489159406}"/>
              </a:ext>
            </a:extLst>
          </p:cNvPr>
          <p:cNvPicPr>
            <a:picLocks noChangeAspect="1"/>
          </p:cNvPicPr>
          <p:nvPr/>
        </p:nvPicPr>
        <p:blipFill rotWithShape="1">
          <a:blip r:embed="rId3"/>
          <a:srcRect l="12762" t="36808" r="59672" b="25179"/>
          <a:stretch/>
        </p:blipFill>
        <p:spPr bwMode="auto">
          <a:xfrm>
            <a:off x="6096000" y="1714204"/>
            <a:ext cx="4860098" cy="3769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3">
            <a:extLst>
              <a:ext uri="{FF2B5EF4-FFF2-40B4-BE49-F238E27FC236}">
                <a16:creationId xmlns:a16="http://schemas.microsoft.com/office/drawing/2014/main" id="{16D6AE6B-BE7C-4975-9CBE-7AE46AEA1D5B}"/>
              </a:ext>
            </a:extLst>
          </p:cNvPr>
          <p:cNvPicPr>
            <a:picLocks noChangeAspect="1"/>
          </p:cNvPicPr>
          <p:nvPr/>
        </p:nvPicPr>
        <p:blipFill rotWithShape="1">
          <a:blip r:embed="rId3"/>
          <a:srcRect l="12590" t="75757" r="59813" b="12072"/>
          <a:stretch/>
        </p:blipFill>
        <p:spPr bwMode="auto">
          <a:xfrm>
            <a:off x="1328254" y="3574798"/>
            <a:ext cx="5222858" cy="1295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C78CD6B-5866-4AE6-B63C-AE542E5B2A1A}"/>
              </a:ext>
            </a:extLst>
          </p:cNvPr>
          <p:cNvPicPr>
            <a:picLocks noChangeAspect="1"/>
          </p:cNvPicPr>
          <p:nvPr/>
        </p:nvPicPr>
        <p:blipFill rotWithShape="1">
          <a:blip r:embed="rId4"/>
          <a:srcRect l="8264" t="18262" r="20890" b="60365"/>
          <a:stretch/>
        </p:blipFill>
        <p:spPr>
          <a:xfrm>
            <a:off x="1777196" y="5168102"/>
            <a:ext cx="8637607" cy="1465744"/>
          </a:xfrm>
          <a:prstGeom prst="rect">
            <a:avLst/>
          </a:prstGeom>
        </p:spPr>
      </p:pic>
    </p:spTree>
    <p:extLst>
      <p:ext uri="{BB962C8B-B14F-4D97-AF65-F5344CB8AC3E}">
        <p14:creationId xmlns:p14="http://schemas.microsoft.com/office/powerpoint/2010/main" val="166703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4DD5-84FC-4A1A-A950-9A79F62BF48F}"/>
              </a:ext>
            </a:extLst>
          </p:cNvPr>
          <p:cNvSpPr>
            <a:spLocks noGrp="1"/>
          </p:cNvSpPr>
          <p:nvPr>
            <p:ph type="title"/>
          </p:nvPr>
        </p:nvSpPr>
        <p:spPr/>
        <p:txBody>
          <a:bodyPr/>
          <a:lstStyle/>
          <a:p>
            <a:r>
              <a:rPr lang="en-GB" dirty="0"/>
              <a:t>Three more…</a:t>
            </a:r>
          </a:p>
        </p:txBody>
      </p:sp>
      <p:pic>
        <p:nvPicPr>
          <p:cNvPr id="4" name="Content Placeholder 3">
            <a:extLst>
              <a:ext uri="{FF2B5EF4-FFF2-40B4-BE49-F238E27FC236}">
                <a16:creationId xmlns:a16="http://schemas.microsoft.com/office/drawing/2014/main" id="{A1141D5E-8BA3-49E0-A3FE-E9ACD296E4D5}"/>
              </a:ext>
            </a:extLst>
          </p:cNvPr>
          <p:cNvPicPr>
            <a:picLocks noGrp="1" noChangeAspect="1"/>
          </p:cNvPicPr>
          <p:nvPr>
            <p:ph idx="1"/>
          </p:nvPr>
        </p:nvPicPr>
        <p:blipFill rotWithShape="1">
          <a:blip r:embed="rId3"/>
          <a:srcRect l="20241" t="20884" r="49443" b="46833"/>
          <a:stretch/>
        </p:blipFill>
        <p:spPr>
          <a:xfrm>
            <a:off x="363920" y="2028927"/>
            <a:ext cx="5544190" cy="3320952"/>
          </a:xfrm>
          <a:prstGeom prst="rect">
            <a:avLst/>
          </a:prstGeom>
          <a:noFill/>
          <a:ln cap="flat">
            <a:noFill/>
          </a:ln>
        </p:spPr>
      </p:pic>
      <p:pic>
        <p:nvPicPr>
          <p:cNvPr id="5" name="Picture 4">
            <a:extLst>
              <a:ext uri="{FF2B5EF4-FFF2-40B4-BE49-F238E27FC236}">
                <a16:creationId xmlns:a16="http://schemas.microsoft.com/office/drawing/2014/main" id="{56E9BB21-2780-48BA-A563-F8A5E1A24DAE}"/>
              </a:ext>
            </a:extLst>
          </p:cNvPr>
          <p:cNvPicPr>
            <a:picLocks noChangeAspect="1"/>
          </p:cNvPicPr>
          <p:nvPr/>
        </p:nvPicPr>
        <p:blipFill>
          <a:blip r:embed="rId3"/>
          <a:srcRect l="21416" t="54297" r="42259" b="11807"/>
          <a:stretch>
            <a:fillRect/>
          </a:stretch>
        </p:blipFill>
        <p:spPr>
          <a:xfrm>
            <a:off x="5908110" y="2097026"/>
            <a:ext cx="6067638" cy="3184754"/>
          </a:xfrm>
          <a:prstGeom prst="rect">
            <a:avLst/>
          </a:prstGeom>
          <a:noFill/>
          <a:ln cap="flat">
            <a:noFill/>
          </a:ln>
        </p:spPr>
      </p:pic>
      <p:pic>
        <p:nvPicPr>
          <p:cNvPr id="6" name="Picture 5">
            <a:extLst>
              <a:ext uri="{FF2B5EF4-FFF2-40B4-BE49-F238E27FC236}">
                <a16:creationId xmlns:a16="http://schemas.microsoft.com/office/drawing/2014/main" id="{686FBCCC-0EFD-4E08-ADB5-36F51D5882BD}"/>
              </a:ext>
            </a:extLst>
          </p:cNvPr>
          <p:cNvPicPr>
            <a:picLocks noChangeAspect="1"/>
          </p:cNvPicPr>
          <p:nvPr/>
        </p:nvPicPr>
        <p:blipFill rotWithShape="1">
          <a:blip r:embed="rId4"/>
          <a:srcRect l="7012" t="31145" r="56977" b="62650"/>
          <a:stretch/>
        </p:blipFill>
        <p:spPr>
          <a:xfrm>
            <a:off x="2761557" y="5679308"/>
            <a:ext cx="6067638" cy="588091"/>
          </a:xfrm>
          <a:prstGeom prst="rect">
            <a:avLst/>
          </a:prstGeom>
          <a:noFill/>
          <a:ln cap="flat">
            <a:noFill/>
          </a:ln>
        </p:spPr>
      </p:pic>
    </p:spTree>
    <p:extLst>
      <p:ext uri="{BB962C8B-B14F-4D97-AF65-F5344CB8AC3E}">
        <p14:creationId xmlns:p14="http://schemas.microsoft.com/office/powerpoint/2010/main" val="207739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E2C2D-8D52-49DF-BBC9-20B5C53EAF69}"/>
              </a:ext>
            </a:extLst>
          </p:cNvPr>
          <p:cNvSpPr>
            <a:spLocks noGrp="1"/>
          </p:cNvSpPr>
          <p:nvPr>
            <p:ph type="title"/>
          </p:nvPr>
        </p:nvSpPr>
        <p:spPr/>
        <p:txBody>
          <a:bodyPr/>
          <a:lstStyle/>
          <a:p>
            <a:r>
              <a:rPr lang="en-GB" dirty="0"/>
              <a:t>Sites for quadratics</a:t>
            </a:r>
          </a:p>
        </p:txBody>
      </p:sp>
      <p:sp>
        <p:nvSpPr>
          <p:cNvPr id="3" name="Content Placeholder 2">
            <a:extLst>
              <a:ext uri="{FF2B5EF4-FFF2-40B4-BE49-F238E27FC236}">
                <a16:creationId xmlns:a16="http://schemas.microsoft.com/office/drawing/2014/main" id="{87FD75E4-6677-4AA4-B0F1-0EC1AEC0D7C4}"/>
              </a:ext>
            </a:extLst>
          </p:cNvPr>
          <p:cNvSpPr>
            <a:spLocks noGrp="1"/>
          </p:cNvSpPr>
          <p:nvPr>
            <p:ph idx="1"/>
          </p:nvPr>
        </p:nvSpPr>
        <p:spPr/>
        <p:txBody>
          <a:bodyPr/>
          <a:lstStyle/>
          <a:p>
            <a:r>
              <a:rPr lang="en-GB" sz="1800" u="sng" dirty="0">
                <a:hlinkClick r:id="rId3"/>
              </a:rPr>
              <a:t>https://www.mathsisfun.com/algebra/quadratic-equation-real-world.html</a:t>
            </a:r>
            <a:endParaRPr lang="en-GB" sz="1800" dirty="0"/>
          </a:p>
          <a:p>
            <a:r>
              <a:rPr lang="en-GB" sz="1800" dirty="0"/>
              <a:t> </a:t>
            </a:r>
          </a:p>
          <a:p>
            <a:r>
              <a:rPr lang="en-GB" sz="1800" u="sng" dirty="0">
                <a:hlinkClick r:id="rId4"/>
              </a:rPr>
              <a:t>https://sciencing.com/everyday-examples-situations-apply-quadratic-equations-10200.html</a:t>
            </a:r>
            <a:endParaRPr lang="en-GB" sz="1800" dirty="0"/>
          </a:p>
          <a:p>
            <a:r>
              <a:rPr lang="en-GB" sz="1800" dirty="0"/>
              <a:t> </a:t>
            </a:r>
          </a:p>
          <a:p>
            <a:r>
              <a:rPr lang="en-GB" sz="1800" u="sng" dirty="0">
                <a:hlinkClick r:id="rId5"/>
              </a:rPr>
              <a:t>http://www.montereyinstitute.org/courses/Algebra1/COURSE_TEXT_RESOURCE/U10_L2_T1_text_container.html</a:t>
            </a:r>
            <a:endParaRPr lang="en-GB" sz="1800" dirty="0"/>
          </a:p>
          <a:p>
            <a:r>
              <a:rPr lang="en-GB" sz="1800" dirty="0"/>
              <a:t> </a:t>
            </a:r>
          </a:p>
          <a:p>
            <a:r>
              <a:rPr lang="en-GB" sz="1800" u="sng" dirty="0">
                <a:hlinkClick r:id="rId6"/>
              </a:rPr>
              <a:t>https://www.ck12.org/book/CK-12-Algebra-I-Concepts-Honors/section/9.4/</a:t>
            </a:r>
            <a:endParaRPr lang="en-GB" sz="1800" dirty="0"/>
          </a:p>
          <a:p>
            <a:r>
              <a:rPr lang="en-GB" sz="1800" dirty="0"/>
              <a:t> </a:t>
            </a:r>
          </a:p>
          <a:p>
            <a:r>
              <a:rPr lang="en-GB" sz="1800" u="sng" dirty="0">
                <a:hlinkClick r:id="rId7"/>
              </a:rPr>
              <a:t>https://study.com/academy/lesson/using-quadratic-formulas-in-real-life-situations.html</a:t>
            </a:r>
            <a:endParaRPr lang="en-GB" sz="1800" dirty="0"/>
          </a:p>
          <a:p>
            <a:r>
              <a:rPr lang="en-GB" sz="1800" dirty="0"/>
              <a:t> </a:t>
            </a:r>
          </a:p>
          <a:p>
            <a:r>
              <a:rPr lang="en-GB" sz="1800" u="sng" dirty="0">
                <a:hlinkClick r:id="rId8"/>
              </a:rPr>
              <a:t>https://www.smore.com/2kjqr-quadratic-relationships</a:t>
            </a:r>
            <a:endParaRPr lang="en-GB" sz="1800" dirty="0"/>
          </a:p>
          <a:p>
            <a:r>
              <a:rPr lang="en-GB" dirty="0"/>
              <a:t> </a:t>
            </a:r>
          </a:p>
          <a:p>
            <a:r>
              <a:rPr lang="en-GB" dirty="0"/>
              <a:t> </a:t>
            </a:r>
          </a:p>
          <a:p>
            <a:endParaRPr lang="en-GB" dirty="0"/>
          </a:p>
        </p:txBody>
      </p:sp>
    </p:spTree>
    <p:extLst>
      <p:ext uri="{BB962C8B-B14F-4D97-AF65-F5344CB8AC3E}">
        <p14:creationId xmlns:p14="http://schemas.microsoft.com/office/powerpoint/2010/main" val="184560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6D06-9375-4744-813D-AA12EE179D41}"/>
              </a:ext>
            </a:extLst>
          </p:cNvPr>
          <p:cNvSpPr>
            <a:spLocks noGrp="1"/>
          </p:cNvSpPr>
          <p:nvPr>
            <p:ph type="title"/>
          </p:nvPr>
        </p:nvSpPr>
        <p:spPr/>
        <p:txBody>
          <a:bodyPr/>
          <a:lstStyle/>
          <a:p>
            <a:r>
              <a:rPr lang="en-GB" dirty="0"/>
              <a:t>The power of technology</a:t>
            </a:r>
          </a:p>
        </p:txBody>
      </p:sp>
      <p:sp>
        <p:nvSpPr>
          <p:cNvPr id="3" name="Content Placeholder 2">
            <a:extLst>
              <a:ext uri="{FF2B5EF4-FFF2-40B4-BE49-F238E27FC236}">
                <a16:creationId xmlns:a16="http://schemas.microsoft.com/office/drawing/2014/main" id="{0E8130F9-27A3-4465-AC89-81C856B4FC5A}"/>
              </a:ext>
            </a:extLst>
          </p:cNvPr>
          <p:cNvSpPr>
            <a:spLocks noGrp="1"/>
          </p:cNvSpPr>
          <p:nvPr>
            <p:ph idx="1"/>
          </p:nvPr>
        </p:nvSpPr>
        <p:spPr/>
        <p:txBody>
          <a:bodyPr/>
          <a:lstStyle/>
          <a:p>
            <a:endParaRPr lang="en-GB" dirty="0"/>
          </a:p>
          <a:p>
            <a:r>
              <a:rPr lang="en-GB" dirty="0"/>
              <a:t>	Since all pupils now have access to extremely powerful technology, get them to install</a:t>
            </a:r>
            <a:r>
              <a:rPr lang="en-GB" dirty="0">
                <a:solidFill>
                  <a:srgbClr val="008000"/>
                </a:solidFill>
              </a:rPr>
              <a:t> </a:t>
            </a:r>
            <a:r>
              <a:rPr lang="en-GB" b="1" dirty="0">
                <a:solidFill>
                  <a:srgbClr val="008000"/>
                </a:solidFill>
              </a:rPr>
              <a:t>Desmos </a:t>
            </a:r>
            <a:r>
              <a:rPr lang="en-GB" dirty="0"/>
              <a:t>on their phones, to use in lessons ….</a:t>
            </a:r>
          </a:p>
        </p:txBody>
      </p:sp>
    </p:spTree>
    <p:extLst>
      <p:ext uri="{BB962C8B-B14F-4D97-AF65-F5344CB8AC3E}">
        <p14:creationId xmlns:p14="http://schemas.microsoft.com/office/powerpoint/2010/main" val="17798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nctem1">
  <a:themeElements>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fontScheme name="nctem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100000"/>
          </a:lnSpc>
          <a:spcBef>
            <a:spcPct val="20000"/>
          </a:spcBef>
          <a:spcAft>
            <a:spcPct val="0"/>
          </a:spcAft>
          <a:buClr>
            <a:srgbClr val="00628C"/>
          </a:buClr>
          <a:buSzTx/>
          <a:buFont typeface="Arial" charset="0"/>
          <a:buChar char="●"/>
          <a:tabLst/>
          <a:defRPr kumimoji="0" lang="en-GB" sz="2800" b="0" i="0" u="none" strike="noStrike" cap="none" normalizeH="0" baseline="0" smtClean="0">
            <a:ln>
              <a:noFill/>
            </a:ln>
            <a:solidFill>
              <a:schemeClr val="tx1"/>
            </a:solidFill>
            <a:effectLst/>
            <a:latin typeface="Arial" charset="0"/>
          </a:defRPr>
        </a:defPPr>
      </a:lstStyle>
    </a:lnDef>
  </a:objectDefaults>
  <a:extraClrSchemeLst>
    <a:extraClrScheme>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nctem1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nctem1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nctem1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nctem1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nctem1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nctem1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nctem1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nctem1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nctem1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nctem1 11">
        <a:dk1>
          <a:srgbClr val="000000"/>
        </a:dk1>
        <a:lt1>
          <a:srgbClr val="FFFFFF"/>
        </a:lt1>
        <a:dk2>
          <a:srgbClr val="00628C"/>
        </a:dk2>
        <a:lt2>
          <a:srgbClr val="5F5F5F"/>
        </a:lt2>
        <a:accent1>
          <a:srgbClr val="82E6DD"/>
        </a:accent1>
        <a:accent2>
          <a:srgbClr val="C8E2E8"/>
        </a:accent2>
        <a:accent3>
          <a:srgbClr val="FFFFFF"/>
        </a:accent3>
        <a:accent4>
          <a:srgbClr val="000000"/>
        </a:accent4>
        <a:accent5>
          <a:srgbClr val="C1F0EB"/>
        </a:accent5>
        <a:accent6>
          <a:srgbClr val="B5CDD2"/>
        </a:accent6>
        <a:hlink>
          <a:srgbClr val="00628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ctem1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2993</TotalTime>
  <Words>1038</Words>
  <Application>Microsoft Office PowerPoint</Application>
  <PresentationFormat>Widescreen</PresentationFormat>
  <Paragraphs>199</Paragraphs>
  <Slides>57</Slides>
  <Notes>28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57</vt:i4>
      </vt:variant>
    </vt:vector>
  </HeadingPairs>
  <TitlesOfParts>
    <vt:vector size="62" baseType="lpstr">
      <vt:lpstr>Arial</vt:lpstr>
      <vt:lpstr>Calibri</vt:lpstr>
      <vt:lpstr>Calibri Light</vt:lpstr>
      <vt:lpstr>2_Office Theme</vt:lpstr>
      <vt:lpstr>5_nctem1</vt:lpstr>
      <vt:lpstr>Challenging Topics at GCSE  NCP19-19  Session 2 – Quadratic Relations</vt:lpstr>
      <vt:lpstr>Workshop dates</vt:lpstr>
      <vt:lpstr>Rationale for this WG</vt:lpstr>
      <vt:lpstr>National Curriculum</vt:lpstr>
      <vt:lpstr>Fluency</vt:lpstr>
      <vt:lpstr>Reasoning</vt:lpstr>
      <vt:lpstr>Problem Solving</vt:lpstr>
      <vt:lpstr>Topics for NCP Focus</vt:lpstr>
      <vt:lpstr>Challenging Topics?</vt:lpstr>
      <vt:lpstr>National Curriculum Changes 1</vt:lpstr>
      <vt:lpstr>National Curriculum Changes 2</vt:lpstr>
      <vt:lpstr>National Curriculum KS3</vt:lpstr>
      <vt:lpstr>National Curriculum KS3</vt:lpstr>
      <vt:lpstr>National Curriculum KS4</vt:lpstr>
      <vt:lpstr>National Curriculum KS4</vt:lpstr>
      <vt:lpstr>National Curriculum KS4</vt:lpstr>
      <vt:lpstr>Preparing for the new GCSE 1 - Formulae</vt:lpstr>
      <vt:lpstr>Preparing for the new GCSE 2 – More Content</vt:lpstr>
      <vt:lpstr>Preparing for the new GCSE 3 – More Algebra</vt:lpstr>
      <vt:lpstr>Preparing for the new GCSE 4 – Correct Language </vt:lpstr>
      <vt:lpstr>Preparing for the new GCSE 5 – Problem Solving</vt:lpstr>
      <vt:lpstr>PowerPoint Presentation</vt:lpstr>
      <vt:lpstr>PowerPoint Presentation</vt:lpstr>
      <vt:lpstr>PowerPoint Presentation</vt:lpstr>
      <vt:lpstr>Topic Map</vt:lpstr>
      <vt:lpstr>“Preparing a Topic” framework</vt:lpstr>
      <vt:lpstr>Quadratic Area Puzzles  In each question find the marked side or area in terms of 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Quadratic sequences</vt:lpstr>
      <vt:lpstr>From linear to quadratic</vt:lpstr>
      <vt:lpstr>PowerPoint Presentation</vt:lpstr>
      <vt:lpstr>PowerPoint Presentation</vt:lpstr>
      <vt:lpstr>Algebra Tiles</vt:lpstr>
      <vt:lpstr>Some interesting Resources?</vt:lpstr>
      <vt:lpstr>GCSE Questions in Quadratics</vt:lpstr>
      <vt:lpstr>AQA Higher Paper 2 2017</vt:lpstr>
      <vt:lpstr>Three more…</vt:lpstr>
      <vt:lpstr>Sites for quadratics</vt:lpstr>
      <vt:lpstr>The power of technology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 Lloyd</dc:creator>
  <cp:lastModifiedBy>Peter Gates</cp:lastModifiedBy>
  <cp:revision>160</cp:revision>
  <cp:lastPrinted>2018-12-11T12:10:09Z</cp:lastPrinted>
  <dcterms:created xsi:type="dcterms:W3CDTF">2017-06-29T11:56:08Z</dcterms:created>
  <dcterms:modified xsi:type="dcterms:W3CDTF">2019-12-11T15:11:20Z</dcterms:modified>
</cp:coreProperties>
</file>