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15" r:id="rId2"/>
    <p:sldMasterId id="2147483727" r:id="rId3"/>
  </p:sldMasterIdLst>
  <p:notesMasterIdLst>
    <p:notesMasterId r:id="rId72"/>
  </p:notesMasterIdLst>
  <p:handoutMasterIdLst>
    <p:handoutMasterId r:id="rId73"/>
  </p:handoutMasterIdLst>
  <p:sldIdLst>
    <p:sldId id="456" r:id="rId4"/>
    <p:sldId id="468" r:id="rId5"/>
    <p:sldId id="457" r:id="rId6"/>
    <p:sldId id="463" r:id="rId7"/>
    <p:sldId id="464" r:id="rId8"/>
    <p:sldId id="465" r:id="rId9"/>
    <p:sldId id="466" r:id="rId10"/>
    <p:sldId id="531" r:id="rId11"/>
    <p:sldId id="535" r:id="rId12"/>
    <p:sldId id="532" r:id="rId13"/>
    <p:sldId id="534" r:id="rId14"/>
    <p:sldId id="533" r:id="rId15"/>
    <p:sldId id="536" r:id="rId16"/>
    <p:sldId id="538" r:id="rId17"/>
    <p:sldId id="537" r:id="rId18"/>
    <p:sldId id="539" r:id="rId19"/>
    <p:sldId id="540" r:id="rId20"/>
    <p:sldId id="541" r:id="rId21"/>
    <p:sldId id="542" r:id="rId22"/>
    <p:sldId id="543" r:id="rId23"/>
    <p:sldId id="545" r:id="rId24"/>
    <p:sldId id="546" r:id="rId25"/>
    <p:sldId id="544" r:id="rId26"/>
    <p:sldId id="461" r:id="rId27"/>
    <p:sldId id="483" r:id="rId28"/>
    <p:sldId id="484" r:id="rId29"/>
    <p:sldId id="477" r:id="rId30"/>
    <p:sldId id="478" r:id="rId31"/>
    <p:sldId id="485" r:id="rId32"/>
    <p:sldId id="497" r:id="rId33"/>
    <p:sldId id="374" r:id="rId34"/>
    <p:sldId id="512" r:id="rId35"/>
    <p:sldId id="514" r:id="rId36"/>
    <p:sldId id="513" r:id="rId37"/>
    <p:sldId id="524" r:id="rId38"/>
    <p:sldId id="525" r:id="rId39"/>
    <p:sldId id="511" r:id="rId40"/>
    <p:sldId id="526" r:id="rId41"/>
    <p:sldId id="521" r:id="rId42"/>
    <p:sldId id="522" r:id="rId43"/>
    <p:sldId id="523" r:id="rId44"/>
    <p:sldId id="530" r:id="rId45"/>
    <p:sldId id="472" r:id="rId46"/>
    <p:sldId id="470" r:id="rId47"/>
    <p:sldId id="528" r:id="rId48"/>
    <p:sldId id="529" r:id="rId49"/>
    <p:sldId id="503" r:id="rId50"/>
    <p:sldId id="491" r:id="rId51"/>
    <p:sldId id="495" r:id="rId52"/>
    <p:sldId id="496" r:id="rId53"/>
    <p:sldId id="502" r:id="rId54"/>
    <p:sldId id="547" r:id="rId55"/>
    <p:sldId id="548" r:id="rId56"/>
    <p:sldId id="549" r:id="rId57"/>
    <p:sldId id="500" r:id="rId58"/>
    <p:sldId id="505" r:id="rId59"/>
    <p:sldId id="506" r:id="rId60"/>
    <p:sldId id="507" r:id="rId61"/>
    <p:sldId id="508" r:id="rId62"/>
    <p:sldId id="509" r:id="rId63"/>
    <p:sldId id="504" r:id="rId64"/>
    <p:sldId id="527" r:id="rId65"/>
    <p:sldId id="449" r:id="rId66"/>
    <p:sldId id="516" r:id="rId67"/>
    <p:sldId id="488" r:id="rId68"/>
    <p:sldId id="489" r:id="rId69"/>
    <p:sldId id="517" r:id="rId70"/>
    <p:sldId id="498" r:id="rId71"/>
  </p:sldIdLst>
  <p:sldSz cx="12192000" cy="6858000"/>
  <p:notesSz cx="9945688"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5A111915-BE36-4E01-A7E5-04B1672EAD32}" styleName="">
    <a:wholeTbl>
      <a:tcTxStyle>
        <a:font>
          <a:latin typeface="+mn-lt"/>
          <a:ea typeface="+mn-ea"/>
          <a:cs typeface="+mn-cs"/>
        </a:font>
        <a:srgbClr val="000000"/>
      </a:tcTxStyle>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op>
            <a:ln w="3172" cap="flat" cmpd="sng" algn="ctr">
              <a:solidFill>
                <a:srgbClr val="4472C4"/>
              </a:solidFill>
              <a:prstDash val="solid"/>
              <a:round/>
              <a:headEnd type="none" w="med" len="med"/>
              <a:tailEnd type="none" w="med" len="med"/>
            </a:ln>
          </a:top>
          <a:bottom>
            <a:ln w="3172" cap="flat" cmpd="sng" algn="ctr">
              <a:solidFill>
                <a:srgbClr val="4472C4"/>
              </a:solidFill>
              <a:prstDash val="solid"/>
              <a:round/>
              <a:headEnd type="none" w="med" len="med"/>
              <a:tailEnd type="none" w="med" len="med"/>
            </a:ln>
          </a:bottom>
        </a:tcBdr>
      </a:tcStyle>
    </a:wholeTbl>
    <a:band1H>
      <a:tcStyle>
        <a:tcBdr>
          <a:top>
            <a:ln w="3172" cap="flat" cmpd="sng" algn="ctr">
              <a:solidFill>
                <a:srgbClr val="4472C4"/>
              </a:solidFill>
              <a:prstDash val="solid"/>
              <a:round/>
              <a:headEnd type="none" w="med" len="med"/>
              <a:tailEnd type="none" w="med" len="med"/>
            </a:ln>
          </a:top>
          <a:bottom>
            <a:ln w="3172" cap="flat" cmpd="sng" algn="ctr">
              <a:solidFill>
                <a:srgbClr val="4472C4"/>
              </a:solidFill>
              <a:prstDash val="solid"/>
              <a:round/>
              <a:headEnd type="none" w="med" len="med"/>
              <a:tailEnd type="none" w="med" len="med"/>
            </a:ln>
          </a:bottom>
        </a:tcBdr>
      </a:tcStyle>
    </a:band1H>
    <a:band1V>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cBdr>
      </a:tcStyle>
    </a:band1V>
    <a:band2V>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4472C4"/>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4472C4"/>
          </a:solidFill>
        </a:fill>
      </a:tcStyle>
    </a:firstRow>
  </a:tblStyle>
  <a:tblStyle styleId="{93296810-A885-4BE3-A3E7-6D5BEEA58F35}"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BF1E9"/>
          </a:solidFill>
        </a:fill>
      </a:tcStyle>
    </a:wholeTbl>
    <a:band1H>
      <a:tcStyle>
        <a:tcBdr/>
        <a:fill>
          <a:solidFill>
            <a:srgbClr val="D5E3CF"/>
          </a:solidFill>
        </a:fill>
      </a:tcStyle>
    </a:band1H>
    <a:band2H>
      <a:tcStyle>
        <a:tcBdr/>
      </a:tcStyle>
    </a:band2H>
    <a:band1V>
      <a:tcStyle>
        <a:tcBdr/>
        <a:fill>
          <a:solidFill>
            <a:srgbClr val="D5E3CF"/>
          </a:solidFill>
        </a:fill>
      </a:tcStyle>
    </a:band1V>
    <a:band2V>
      <a:tcStyle>
        <a:tcBdr/>
      </a:tcStyle>
    </a:band2V>
    <a:lastCol>
      <a:tcTxStyle b="on">
        <a:font>
          <a:latin typeface="+mn-lt"/>
          <a:ea typeface="+mn-ea"/>
          <a:cs typeface="+mn-cs"/>
        </a:font>
        <a:srgbClr val="FFFFFF"/>
      </a:tcTxStyle>
      <a:tcStyle>
        <a:tcBdr/>
        <a:fill>
          <a:solidFill>
            <a:srgbClr val="70AD47"/>
          </a:solidFill>
        </a:fill>
      </a:tcStyle>
    </a:lastCol>
    <a:firstCol>
      <a:tcTxStyle b="on">
        <a:font>
          <a:latin typeface="+mn-lt"/>
          <a:ea typeface="+mn-ea"/>
          <a:cs typeface="+mn-cs"/>
        </a:font>
        <a:srgbClr val="FFFFFF"/>
      </a:tcTxStyle>
      <a:tcStyle>
        <a:tcBdr/>
        <a:fill>
          <a:solidFill>
            <a:srgbClr val="70AD47"/>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70AD47"/>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70AD47"/>
          </a:solidFill>
        </a:fill>
      </a:tcStyle>
    </a:firstRow>
  </a:tblStyle>
  <a:tblStyle styleId="{69CF1AB2-1976-4502-BF36-3FF5EA218861}" styleName="">
    <a:wholeTbl>
      <a:tcTxStyle>
        <a:font>
          <a:latin typeface="+mn-lt"/>
          <a:ea typeface="+mn-ea"/>
          <a:cs typeface="+mn-cs"/>
        </a:font>
        <a:srgbClr val="000000"/>
      </a:tcTxStyle>
      <a:tcStyle>
        <a:tcBdr>
          <a:left>
            <a:ln w="12701" cap="flat" cmpd="sng" algn="ctr">
              <a:solidFill>
                <a:srgbClr val="5B9BD5"/>
              </a:solidFill>
              <a:prstDash val="solid"/>
              <a:round/>
              <a:headEnd type="none" w="med" len="med"/>
              <a:tailEnd type="none" w="med" len="med"/>
            </a:ln>
          </a:left>
          <a:right>
            <a:ln w="12701" cap="flat" cmpd="sng" algn="ctr">
              <a:solidFill>
                <a:srgbClr val="5B9BD5"/>
              </a:solidFill>
              <a:prstDash val="solid"/>
              <a:round/>
              <a:headEnd type="none" w="med" len="med"/>
              <a:tailEnd type="none" w="med" len="med"/>
            </a:ln>
          </a:right>
          <a:top>
            <a:ln w="12701" cap="flat" cmpd="sng" algn="ctr">
              <a:solidFill>
                <a:srgbClr val="5B9BD5"/>
              </a:solidFill>
              <a:prstDash val="solid"/>
              <a:round/>
              <a:headEnd type="none" w="med" len="med"/>
              <a:tailEnd type="none" w="med" len="med"/>
            </a:ln>
          </a:top>
          <a:bottom>
            <a:ln w="12701" cap="flat" cmpd="sng" algn="ctr">
              <a:solidFill>
                <a:srgbClr val="5B9BD5"/>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1V>
      <a:tcStyle>
        <a:tcBdr/>
        <a:fill>
          <a:solidFill>
            <a:srgbClr val="D2DEEF"/>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25402" cap="flat" cmpd="sng" algn="ctr">
              <a:solidFill>
                <a:srgbClr val="5B9BD5"/>
              </a:solidFill>
              <a:prstDash val="solid"/>
              <a:round/>
              <a:headEnd type="none" w="med" len="med"/>
              <a:tailEnd type="none" w="med" len="med"/>
            </a:ln>
          </a:top>
        </a:tcBdr>
        <a:fill>
          <a:solidFill>
            <a:srgbClr val="EAEFF7"/>
          </a:solidFill>
        </a:fill>
      </a:tcStyle>
    </a:lastRow>
    <a:firstRow>
      <a:tcTxStyle b="on">
        <a:font>
          <a:latin typeface=""/>
          <a:ea typeface=""/>
          <a:cs typeface=""/>
        </a:font>
      </a:tcTxStyle>
      <a:tcStyle>
        <a:tcBdr/>
        <a:fill>
          <a:solidFill>
            <a:srgbClr val="EAEFF7"/>
          </a:solidFill>
        </a:fill>
      </a:tcStyle>
    </a:firstRow>
  </a:tblStyle>
  <a:tblStyle styleId="{7DF18680-E054-41AD-8BC1-D1AEF772440D}"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wholeTbl>
    <a:band1H>
      <a:tcStyle>
        <a:tcBdr/>
        <a:fill>
          <a:solidFill>
            <a:srgbClr val="5B9BD5"/>
          </a:solidFill>
        </a:fill>
      </a:tcStyle>
    </a:band1H>
    <a:band2H>
      <a:tcStyle>
        <a:tcBdr/>
        <a:fill>
          <a:solidFill>
            <a:srgbClr val="5B9BD5"/>
          </a:solidFill>
        </a:fill>
      </a:tcStyle>
    </a:band2H>
    <a:band1V>
      <a:tcStyle>
        <a:tcBdr>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band1V>
    <a:band2V>
      <a:tcStyle>
        <a:tcBdr/>
        <a:fill>
          <a:solidFill>
            <a:srgbClr val="5B9BD5"/>
          </a:solidFill>
        </a:fill>
      </a:tcStyle>
    </a:band2V>
    <a:lastCol>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lastCol>
    <a:firstCol>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firstCol>
    <a:lastRow>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lastRow>
    <a:firstRow>
      <a:tcTxStyle b="on">
        <a:font>
          <a:latin typeface="+mn-lt"/>
          <a:ea typeface="+mn-ea"/>
          <a:cs typeface="+mn-cs"/>
        </a:font>
        <a:srgbClr val="FFFFFF"/>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732" autoAdjust="0"/>
  </p:normalViewPr>
  <p:slideViewPr>
    <p:cSldViewPr snapToGrid="0">
      <p:cViewPr varScale="1">
        <p:scale>
          <a:sx n="77" d="100"/>
          <a:sy n="77" d="100"/>
        </p:scale>
        <p:origin x="1794" y="90"/>
      </p:cViewPr>
      <p:guideLst/>
    </p:cSldViewPr>
  </p:slideViewPr>
  <p:notesTextViewPr>
    <p:cViewPr>
      <p:scale>
        <a:sx n="1" d="1"/>
        <a:sy n="1" d="1"/>
      </p:scale>
      <p:origin x="0" y="0"/>
    </p:cViewPr>
  </p:notesTextViewPr>
  <p:sorterViewPr>
    <p:cViewPr varScale="1">
      <p:scale>
        <a:sx n="1" d="1"/>
        <a:sy n="1" d="1"/>
      </p:scale>
      <p:origin x="0" y="-89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4309795" cy="344088"/>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3" name="Date Placeholder 2"/>
          <p:cNvSpPr txBox="1">
            <a:spLocks noGrp="1"/>
          </p:cNvSpPr>
          <p:nvPr>
            <p:ph type="dt" sz="quarter" idx="1"/>
          </p:nvPr>
        </p:nvSpPr>
        <p:spPr>
          <a:xfrm>
            <a:off x="5633590" y="0"/>
            <a:ext cx="4309795" cy="344088"/>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BC1167-60AA-4B7A-93E1-B23E5101FB9D}" type="datetime1">
              <a:rPr lang="en-GB"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11/11/2019</a:t>
            </a:fld>
            <a:endParaRPr lang="en-GB" sz="1200" b="0" i="0" u="none" strike="noStrike" kern="1200" cap="none" spc="0" baseline="0">
              <a:solidFill>
                <a:srgbClr val="000000"/>
              </a:solidFill>
              <a:uFillTx/>
              <a:latin typeface="Calibri"/>
            </a:endParaRPr>
          </a:p>
        </p:txBody>
      </p:sp>
      <p:sp>
        <p:nvSpPr>
          <p:cNvPr id="4" name="Footer Placeholder 3"/>
          <p:cNvSpPr txBox="1">
            <a:spLocks noGrp="1"/>
          </p:cNvSpPr>
          <p:nvPr>
            <p:ph type="ftr" sz="quarter" idx="2"/>
          </p:nvPr>
        </p:nvSpPr>
        <p:spPr>
          <a:xfrm>
            <a:off x="0" y="6513911"/>
            <a:ext cx="4309795" cy="344088"/>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Calibri"/>
            </a:endParaRPr>
          </a:p>
        </p:txBody>
      </p:sp>
      <p:sp>
        <p:nvSpPr>
          <p:cNvPr id="5" name="Slide Number Placeholder 4"/>
          <p:cNvSpPr txBox="1">
            <a:spLocks noGrp="1"/>
          </p:cNvSpPr>
          <p:nvPr>
            <p:ph type="sldNum" sz="quarter" idx="3"/>
          </p:nvPr>
        </p:nvSpPr>
        <p:spPr>
          <a:xfrm>
            <a:off x="5633590" y="6513911"/>
            <a:ext cx="4309795" cy="344088"/>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5342274-D47E-4592-9BD5-D3FB2D651F69}" type="slidenum">
              <a:t>‹#›</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842580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4309795" cy="344088"/>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p:cNvSpPr txBox="1">
            <a:spLocks noGrp="1"/>
          </p:cNvSpPr>
          <p:nvPr>
            <p:ph type="dt" idx="1"/>
          </p:nvPr>
        </p:nvSpPr>
        <p:spPr>
          <a:xfrm>
            <a:off x="5633581" y="0"/>
            <a:ext cx="4309795" cy="344088"/>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86CD869C-60FF-4727-A56E-A700450068D1}" type="datetime1">
              <a:rPr lang="en-GB"/>
              <a:pPr lvl="0"/>
              <a:t>11/11/2019</a:t>
            </a:fld>
            <a:endParaRPr lang="en-GB"/>
          </a:p>
        </p:txBody>
      </p:sp>
      <p:sp>
        <p:nvSpPr>
          <p:cNvPr id="4" name="Slide Image Placeholder 3"/>
          <p:cNvSpPr>
            <a:spLocks noGrp="1" noRot="1" noChangeAspect="1"/>
          </p:cNvSpPr>
          <p:nvPr>
            <p:ph type="sldImg" idx="2"/>
          </p:nvPr>
        </p:nvSpPr>
        <p:spPr>
          <a:xfrm>
            <a:off x="2914650" y="857250"/>
            <a:ext cx="4116391" cy="2314574"/>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994565" y="3300407"/>
            <a:ext cx="7956551" cy="2700342"/>
          </a:xfrm>
          <a:prstGeom prst="rect">
            <a:avLst/>
          </a:prstGeom>
          <a:noFill/>
          <a:ln>
            <a:noFill/>
          </a:ln>
        </p:spPr>
        <p:txBody>
          <a:bodyPr vert="horz" wrap="square" lIns="91440" tIns="45720" rIns="91440" bIns="45720"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txBox="1">
            <a:spLocks noGrp="1"/>
          </p:cNvSpPr>
          <p:nvPr>
            <p:ph type="ftr" sz="quarter" idx="4"/>
          </p:nvPr>
        </p:nvSpPr>
        <p:spPr>
          <a:xfrm>
            <a:off x="0" y="6513911"/>
            <a:ext cx="4309795" cy="344088"/>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p:cNvSpPr txBox="1">
            <a:spLocks noGrp="1"/>
          </p:cNvSpPr>
          <p:nvPr>
            <p:ph type="sldNum" sz="quarter" idx="5"/>
          </p:nvPr>
        </p:nvSpPr>
        <p:spPr>
          <a:xfrm>
            <a:off x="5633581" y="6513911"/>
            <a:ext cx="4309795" cy="344088"/>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54C039F8-FF1B-45FB-84D6-149AB4C0E35E}" type="slidenum">
              <a:t>‹#›</a:t>
            </a:fld>
            <a:endParaRPr lang="en-GB"/>
          </a:p>
        </p:txBody>
      </p:sp>
    </p:spTree>
    <p:extLst>
      <p:ext uri="{BB962C8B-B14F-4D97-AF65-F5344CB8AC3E}">
        <p14:creationId xmlns:p14="http://schemas.microsoft.com/office/powerpoint/2010/main" val="164886696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Shape 110"/>
          <p:cNvSpPr>
            <a:spLocks noGrp="1" noRot="1" noChangeAspect="1" noTextEdit="1"/>
          </p:cNvSpPr>
          <p:nvPr>
            <p:ph type="sldImg" idx="2"/>
          </p:nvPr>
        </p:nvSpPr>
        <p:spPr bwMode="auto">
          <a:xfrm>
            <a:off x="77788" y="755650"/>
            <a:ext cx="6704012" cy="3771900"/>
          </a:xfrm>
          <a:custGeom>
            <a:avLst/>
            <a:gdLst>
              <a:gd name="T0" fmla="*/ 0 w 120000"/>
              <a:gd name="T1" fmla="*/ 0 h 120000"/>
              <a:gd name="T2" fmla="*/ 5027612 w 120000"/>
              <a:gd name="T3" fmla="*/ 0 h 120000"/>
              <a:gd name="T4" fmla="*/ 5027612 w 120000"/>
              <a:gd name="T5" fmla="*/ 3771900 h 120000"/>
              <a:gd name="T6" fmla="*/ 0 w 120000"/>
              <a:gd name="T7" fmla="*/ 37719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4339" name="Shape 111"/>
          <p:cNvSpPr>
            <a:spLocks noGrp="1"/>
          </p:cNvSpPr>
          <p:nvPr>
            <p:ph type="body" idx="1"/>
          </p:nvPr>
        </p:nvSpPr>
        <p:spPr bwMode="auto">
          <a:xfrm>
            <a:off x="685800" y="4779963"/>
            <a:ext cx="5486400" cy="452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t" anchorCtr="0" compatLnSpc="1">
            <a:prstTxWarp prst="textNoShape">
              <a:avLst/>
            </a:prstTxWarp>
          </a:bodyPr>
          <a:lstStyle/>
          <a:p>
            <a:pPr eaLnBrk="1" hangingPunct="1">
              <a:spcBef>
                <a:spcPct val="0"/>
              </a:spcBef>
              <a:buSzPct val="25000"/>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p:txBody>
      </p:sp>
      <p:sp>
        <p:nvSpPr>
          <p:cNvPr id="14340" name="Shape 112"/>
          <p:cNvSpPr>
            <a:spLocks noGrp="1"/>
          </p:cNvSpPr>
          <p:nvPr>
            <p:ph type="sldNum" sz="quarter" idx="5"/>
          </p:nvPr>
        </p:nvSpPr>
        <p:spPr bwMode="auto">
          <a:xfrm>
            <a:off x="3884613" y="9555163"/>
            <a:ext cx="2971800" cy="50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Ctr="0" compatLnSpc="1">
            <a:prstTxWarp prst="textNoShape">
              <a:avLst/>
            </a:prstTxWarp>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defRPr/>
            </a:pPr>
            <a:fld id="{5FBA9F6B-9AC8-46CB-80DD-68006DA10FC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ct val="0"/>
                </a:spcBef>
                <a:spcAft>
                  <a:spcPts val="0"/>
                </a:spcAft>
                <a:buClrTx/>
                <a:buSzPct val="100000"/>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07741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9</a:t>
            </a:fld>
            <a:endParaRPr lang="en-GB"/>
          </a:p>
        </p:txBody>
      </p:sp>
    </p:spTree>
    <p:extLst>
      <p:ext uri="{BB962C8B-B14F-4D97-AF65-F5344CB8AC3E}">
        <p14:creationId xmlns:p14="http://schemas.microsoft.com/office/powerpoint/2010/main" val="217707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11</a:t>
            </a:fld>
            <a:endParaRPr lang="en-GB"/>
          </a:p>
        </p:txBody>
      </p:sp>
    </p:spTree>
    <p:extLst>
      <p:ext uri="{BB962C8B-B14F-4D97-AF65-F5344CB8AC3E}">
        <p14:creationId xmlns:p14="http://schemas.microsoft.com/office/powerpoint/2010/main" val="2992848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18</a:t>
            </a:fld>
            <a:endParaRPr lang="en-GB"/>
          </a:p>
        </p:txBody>
      </p:sp>
    </p:spTree>
    <p:extLst>
      <p:ext uri="{BB962C8B-B14F-4D97-AF65-F5344CB8AC3E}">
        <p14:creationId xmlns:p14="http://schemas.microsoft.com/office/powerpoint/2010/main" val="3552526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19</a:t>
            </a:fld>
            <a:endParaRPr lang="en-GB"/>
          </a:p>
        </p:txBody>
      </p:sp>
    </p:spTree>
    <p:extLst>
      <p:ext uri="{BB962C8B-B14F-4D97-AF65-F5344CB8AC3E}">
        <p14:creationId xmlns:p14="http://schemas.microsoft.com/office/powerpoint/2010/main" val="2287296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21</a:t>
            </a:fld>
            <a:endParaRPr lang="en-GB"/>
          </a:p>
        </p:txBody>
      </p:sp>
    </p:spTree>
    <p:extLst>
      <p:ext uri="{BB962C8B-B14F-4D97-AF65-F5344CB8AC3E}">
        <p14:creationId xmlns:p14="http://schemas.microsoft.com/office/powerpoint/2010/main" val="4275225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Shape 127"/>
          <p:cNvSpPr>
            <a:spLocks noGrp="1" noRot="1" noChangeAspect="1" noTextEdit="1"/>
          </p:cNvSpPr>
          <p:nvPr>
            <p:ph type="sldImg" idx="2"/>
          </p:nvPr>
        </p:nvSpPr>
        <p:spPr bwMode="auto">
          <a:xfrm>
            <a:off x="77788" y="755650"/>
            <a:ext cx="6704012" cy="3771900"/>
          </a:xfrm>
          <a:custGeom>
            <a:avLst/>
            <a:gdLst>
              <a:gd name="T0" fmla="*/ 0 w 120000"/>
              <a:gd name="T1" fmla="*/ 0 h 120000"/>
              <a:gd name="T2" fmla="*/ 5027612 w 120000"/>
              <a:gd name="T3" fmla="*/ 0 h 120000"/>
              <a:gd name="T4" fmla="*/ 5027612 w 120000"/>
              <a:gd name="T5" fmla="*/ 3771900 h 120000"/>
              <a:gd name="T6" fmla="*/ 0 w 120000"/>
              <a:gd name="T7" fmla="*/ 37719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435" name="Shape 128"/>
          <p:cNvSpPr>
            <a:spLocks noGrp="1"/>
          </p:cNvSpPr>
          <p:nvPr>
            <p:ph type="body" idx="1"/>
          </p:nvPr>
        </p:nvSpPr>
        <p:spPr bwMode="auto">
          <a:xfrm>
            <a:off x="685800" y="4779963"/>
            <a:ext cx="5486400" cy="452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t" anchorCtr="0" compatLnSpc="1">
            <a:prstTxWarp prst="textNoShape">
              <a:avLst/>
            </a:prstTxWarp>
          </a:bodyPr>
          <a:lstStyle/>
          <a:p>
            <a:pPr eaLnBrk="1" hangingPunct="1">
              <a:spcBef>
                <a:spcPct val="0"/>
              </a:spcBef>
              <a:buSzPct val="25000"/>
            </a:pPr>
            <a:r>
              <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rPr>
              <a:t>RW</a:t>
            </a:r>
          </a:p>
        </p:txBody>
      </p:sp>
      <p:sp>
        <p:nvSpPr>
          <p:cNvPr id="18436" name="Shape 129"/>
          <p:cNvSpPr>
            <a:spLocks noGrp="1"/>
          </p:cNvSpPr>
          <p:nvPr>
            <p:ph type="sldNum" sz="quarter" idx="5"/>
          </p:nvPr>
        </p:nvSpPr>
        <p:spPr bwMode="auto">
          <a:xfrm>
            <a:off x="3884613" y="9555163"/>
            <a:ext cx="2971800" cy="50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Ctr="0" compatLnSpc="1">
            <a:prstTxWarp prst="textNoShape">
              <a:avLst/>
            </a:prstTxWarp>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defRPr/>
            </a:pPr>
            <a:fld id="{512A2836-7644-436D-ACE5-228524F90ED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ct val="0"/>
                </a:spcBef>
                <a:spcAft>
                  <a:spcPts val="0"/>
                </a:spcAft>
                <a:buClrTx/>
                <a:buSzPct val="100000"/>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402611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endParaRPr lang="en-GB" altLang="en-US">
              <a:latin typeface="Times" panose="02020603050405020304" pitchFamily="18" charset="0"/>
            </a:endParaRPr>
          </a:p>
        </p:txBody>
      </p:sp>
      <p:sp>
        <p:nvSpPr>
          <p:cNvPr id="45060" name="Footer Placeholder 1"/>
          <p:cNvSpPr>
            <a:spLocks noGrp="1"/>
          </p:cNvSpPr>
          <p:nvPr>
            <p:ph type="ftr" sz="quarter" idx="4"/>
          </p:nvPr>
        </p:nvSpPr>
        <p:spPr>
          <a:noFill/>
        </p:spPr>
        <p:txBody>
          <a:bodyPr/>
          <a:lstStyle>
            <a:lvl1pPr defTabSz="917575">
              <a:spcBef>
                <a:spcPct val="30000"/>
              </a:spcBef>
              <a:defRPr sz="1200">
                <a:solidFill>
                  <a:schemeClr val="tx1"/>
                </a:solidFill>
                <a:latin typeface="Times" panose="02020603050405020304" pitchFamily="18" charset="0"/>
              </a:defRPr>
            </a:lvl1pPr>
            <a:lvl2pPr marL="742950" indent="-285750" defTabSz="917575">
              <a:spcBef>
                <a:spcPct val="30000"/>
              </a:spcBef>
              <a:defRPr sz="1200">
                <a:solidFill>
                  <a:schemeClr val="tx1"/>
                </a:solidFill>
                <a:latin typeface="Times" panose="02020603050405020304" pitchFamily="18" charset="0"/>
              </a:defRPr>
            </a:lvl2pPr>
            <a:lvl3pPr marL="1143000" indent="-228600" defTabSz="917575">
              <a:spcBef>
                <a:spcPct val="30000"/>
              </a:spcBef>
              <a:defRPr sz="1200">
                <a:solidFill>
                  <a:schemeClr val="tx1"/>
                </a:solidFill>
                <a:latin typeface="Times" panose="02020603050405020304" pitchFamily="18" charset="0"/>
              </a:defRPr>
            </a:lvl3pPr>
            <a:lvl4pPr marL="1600200" indent="-228600" defTabSz="917575">
              <a:spcBef>
                <a:spcPct val="30000"/>
              </a:spcBef>
              <a:defRPr sz="1200">
                <a:solidFill>
                  <a:schemeClr val="tx1"/>
                </a:solidFill>
                <a:latin typeface="Times" panose="02020603050405020304" pitchFamily="18" charset="0"/>
              </a:defRPr>
            </a:lvl4pPr>
            <a:lvl5pPr marL="2057400" indent="-228600" defTabSz="917575">
              <a:spcBef>
                <a:spcPct val="30000"/>
              </a:spcBef>
              <a:defRPr sz="1200">
                <a:solidFill>
                  <a:schemeClr val="tx1"/>
                </a:solidFill>
                <a:latin typeface="Times"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r>
              <a:rPr lang="en-GB" altLang="en-US">
                <a:solidFill>
                  <a:srgbClr val="000000"/>
                </a:solidFill>
              </a:rPr>
              <a:t>Boolean Maths Hub</a:t>
            </a:r>
          </a:p>
        </p:txBody>
      </p:sp>
    </p:spTree>
    <p:extLst>
      <p:ext uri="{BB962C8B-B14F-4D97-AF65-F5344CB8AC3E}">
        <p14:creationId xmlns:p14="http://schemas.microsoft.com/office/powerpoint/2010/main" val="1934720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Shape 324"/>
          <p:cNvSpPr>
            <a:spLocks noGrp="1" noRot="1" noChangeAspect="1" noTextEdit="1"/>
          </p:cNvSpPr>
          <p:nvPr>
            <p:ph type="sldImg" idx="2"/>
          </p:nvPr>
        </p:nvSpPr>
        <p:spPr bwMode="auto">
          <a:xfrm>
            <a:off x="77788" y="755650"/>
            <a:ext cx="6704012" cy="3771900"/>
          </a:xfrm>
          <a:custGeom>
            <a:avLst/>
            <a:gdLst>
              <a:gd name="T0" fmla="*/ 0 w 120000"/>
              <a:gd name="T1" fmla="*/ 0 h 120000"/>
              <a:gd name="T2" fmla="*/ 5027612 w 120000"/>
              <a:gd name="T3" fmla="*/ 0 h 120000"/>
              <a:gd name="T4" fmla="*/ 5027612 w 120000"/>
              <a:gd name="T5" fmla="*/ 3771900 h 120000"/>
              <a:gd name="T6" fmla="*/ 0 w 120000"/>
              <a:gd name="T7" fmla="*/ 37719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3011" name="Shape 325"/>
          <p:cNvSpPr>
            <a:spLocks noGrp="1"/>
          </p:cNvSpPr>
          <p:nvPr>
            <p:ph type="body" idx="1"/>
          </p:nvPr>
        </p:nvSpPr>
        <p:spPr bwMode="auto">
          <a:xfrm>
            <a:off x="685800" y="4779963"/>
            <a:ext cx="5486400" cy="452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t" anchorCtr="0" compatLnSpc="1">
            <a:prstTxWarp prst="textNoShape">
              <a:avLst/>
            </a:prstTxWarp>
          </a:bodyPr>
          <a:lstStyle/>
          <a:p>
            <a:pPr eaLnBrk="1" hangingPunct="1">
              <a:spcBef>
                <a:spcPts val="363"/>
              </a:spcBef>
              <a:buClr>
                <a:srgbClr val="000000"/>
              </a:buClr>
              <a:buSzPct val="25000"/>
              <a:buFont typeface="Calibri" panose="020F0502020204030204" pitchFamily="34" charset="0"/>
              <a:buNone/>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SzPct val="25000"/>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p:txBody>
      </p:sp>
      <p:sp>
        <p:nvSpPr>
          <p:cNvPr id="43012" name="Shape 326"/>
          <p:cNvSpPr>
            <a:spLocks noGrp="1"/>
          </p:cNvSpPr>
          <p:nvPr>
            <p:ph type="sldNum" sz="quarter" idx="5"/>
          </p:nvPr>
        </p:nvSpPr>
        <p:spPr bwMode="auto">
          <a:xfrm>
            <a:off x="3884613" y="9555163"/>
            <a:ext cx="2971800" cy="50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00" tIns="47400" rIns="94800" bIns="47400" numCol="1" anchorCtr="0" compatLnSpc="1">
            <a:prstTxWarp prst="textNoShape">
              <a:avLst/>
            </a:prstTxWarp>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defRPr/>
            </a:pPr>
            <a:fld id="{195F9CF8-2CDF-4C58-9E95-077220B9A12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ct val="0"/>
                </a:spcBef>
                <a:spcAft>
                  <a:spcPts val="0"/>
                </a:spcAft>
                <a:buClrTx/>
                <a:buSzPct val="100000"/>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402413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C99B8-4F45-4604-9F9D-947AFB76D65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745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37</a:t>
            </a:fld>
            <a:endParaRPr lang="en-GB"/>
          </a:p>
        </p:txBody>
      </p:sp>
    </p:spTree>
    <p:extLst>
      <p:ext uri="{BB962C8B-B14F-4D97-AF65-F5344CB8AC3E}">
        <p14:creationId xmlns:p14="http://schemas.microsoft.com/office/powerpoint/2010/main" val="3239474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38</a:t>
            </a:fld>
            <a:endParaRPr lang="en-GB"/>
          </a:p>
        </p:txBody>
      </p:sp>
    </p:spTree>
    <p:extLst>
      <p:ext uri="{BB962C8B-B14F-4D97-AF65-F5344CB8AC3E}">
        <p14:creationId xmlns:p14="http://schemas.microsoft.com/office/powerpoint/2010/main" val="2756861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40</a:t>
            </a:fld>
            <a:endParaRPr lang="en-GB"/>
          </a:p>
        </p:txBody>
      </p:sp>
    </p:spTree>
    <p:extLst>
      <p:ext uri="{BB962C8B-B14F-4D97-AF65-F5344CB8AC3E}">
        <p14:creationId xmlns:p14="http://schemas.microsoft.com/office/powerpoint/2010/main" val="4108657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43</a:t>
            </a:fld>
            <a:endParaRPr lang="en-GB"/>
          </a:p>
        </p:txBody>
      </p:sp>
    </p:spTree>
    <p:extLst>
      <p:ext uri="{BB962C8B-B14F-4D97-AF65-F5344CB8AC3E}">
        <p14:creationId xmlns:p14="http://schemas.microsoft.com/office/powerpoint/2010/main" val="3057915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45</a:t>
            </a:fld>
            <a:endParaRPr lang="en-GB"/>
          </a:p>
        </p:txBody>
      </p:sp>
    </p:spTree>
    <p:extLst>
      <p:ext uri="{BB962C8B-B14F-4D97-AF65-F5344CB8AC3E}">
        <p14:creationId xmlns:p14="http://schemas.microsoft.com/office/powerpoint/2010/main" val="2182737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46</a:t>
            </a:fld>
            <a:endParaRPr lang="en-GB"/>
          </a:p>
        </p:txBody>
      </p:sp>
    </p:spTree>
    <p:extLst>
      <p:ext uri="{BB962C8B-B14F-4D97-AF65-F5344CB8AC3E}">
        <p14:creationId xmlns:p14="http://schemas.microsoft.com/office/powerpoint/2010/main" val="2657296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48</a:t>
            </a:fld>
            <a:endParaRPr lang="en-GB"/>
          </a:p>
        </p:txBody>
      </p:sp>
    </p:spTree>
    <p:extLst>
      <p:ext uri="{BB962C8B-B14F-4D97-AF65-F5344CB8AC3E}">
        <p14:creationId xmlns:p14="http://schemas.microsoft.com/office/powerpoint/2010/main" val="2347206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49</a:t>
            </a:fld>
            <a:endParaRPr lang="en-GB"/>
          </a:p>
        </p:txBody>
      </p:sp>
    </p:spTree>
    <p:extLst>
      <p:ext uri="{BB962C8B-B14F-4D97-AF65-F5344CB8AC3E}">
        <p14:creationId xmlns:p14="http://schemas.microsoft.com/office/powerpoint/2010/main" val="3901966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50</a:t>
            </a:fld>
            <a:endParaRPr lang="en-GB"/>
          </a:p>
        </p:txBody>
      </p:sp>
    </p:spTree>
    <p:extLst>
      <p:ext uri="{BB962C8B-B14F-4D97-AF65-F5344CB8AC3E}">
        <p14:creationId xmlns:p14="http://schemas.microsoft.com/office/powerpoint/2010/main" val="3269262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51</a:t>
            </a:fld>
            <a:endParaRPr lang="en-GB"/>
          </a:p>
        </p:txBody>
      </p:sp>
    </p:spTree>
    <p:extLst>
      <p:ext uri="{BB962C8B-B14F-4D97-AF65-F5344CB8AC3E}">
        <p14:creationId xmlns:p14="http://schemas.microsoft.com/office/powerpoint/2010/main" val="3676306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58</a:t>
            </a:fld>
            <a:endParaRPr lang="en-GB"/>
          </a:p>
        </p:txBody>
      </p:sp>
    </p:spTree>
    <p:extLst>
      <p:ext uri="{BB962C8B-B14F-4D97-AF65-F5344CB8AC3E}">
        <p14:creationId xmlns:p14="http://schemas.microsoft.com/office/powerpoint/2010/main" val="3723707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62</a:t>
            </a:fld>
            <a:endParaRPr lang="en-GB"/>
          </a:p>
        </p:txBody>
      </p:sp>
    </p:spTree>
    <p:extLst>
      <p:ext uri="{BB962C8B-B14F-4D97-AF65-F5344CB8AC3E}">
        <p14:creationId xmlns:p14="http://schemas.microsoft.com/office/powerpoint/2010/main" val="3576101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4650" y="857250"/>
            <a:ext cx="4116388"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63</a:t>
            </a:fld>
            <a:endParaRPr lang="en-GB"/>
          </a:p>
        </p:txBody>
      </p:sp>
    </p:spTree>
    <p:extLst>
      <p:ext uri="{BB962C8B-B14F-4D97-AF65-F5344CB8AC3E}">
        <p14:creationId xmlns:p14="http://schemas.microsoft.com/office/powerpoint/2010/main" val="1624729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68</a:t>
            </a:fld>
            <a:endParaRPr lang="en-GB"/>
          </a:p>
        </p:txBody>
      </p:sp>
    </p:spTree>
    <p:extLst>
      <p:ext uri="{BB962C8B-B14F-4D97-AF65-F5344CB8AC3E}">
        <p14:creationId xmlns:p14="http://schemas.microsoft.com/office/powerpoint/2010/main" val="1306862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826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240288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041314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17600" y="2209800"/>
            <a:ext cx="47752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096000" y="2209800"/>
            <a:ext cx="47752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21777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984265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400501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875063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265933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43934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59597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38684" y="685800"/>
            <a:ext cx="2808816" cy="5334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08001" y="685800"/>
            <a:ext cx="8227484"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479830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5385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71468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0981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39395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89689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68230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48398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7052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645010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10057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1313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3" y="2063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C:\Users\mary.mackirdy\Documents\Maths hubs website\maths_hubs_logo.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5133" y="5564188"/>
            <a:ext cx="497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976784" y="4564063"/>
            <a:ext cx="30480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4"/>
          <p:cNvSpPr>
            <a:spLocks noGrp="1" noChangeArrowheads="1"/>
          </p:cNvSpPr>
          <p:nvPr>
            <p:ph type="ctrTitle"/>
          </p:nvPr>
        </p:nvSpPr>
        <p:spPr>
          <a:xfrm>
            <a:off x="622300" y="341314"/>
            <a:ext cx="9652000" cy="758825"/>
          </a:xfrm>
        </p:spPr>
        <p:txBody>
          <a:bodyPr/>
          <a:lstStyle>
            <a:lvl1pPr>
              <a:defRPr>
                <a:solidFill>
                  <a:schemeClr val="bg1"/>
                </a:solidFill>
              </a:defRPr>
            </a:lvl1pPr>
          </a:lstStyle>
          <a:p>
            <a:pPr lvl="0"/>
            <a:r>
              <a:rPr lang="en-GB" noProof="0"/>
              <a:t>Click to edit Master title style</a:t>
            </a:r>
          </a:p>
        </p:txBody>
      </p:sp>
      <p:sp>
        <p:nvSpPr>
          <p:cNvPr id="44037" name="Rectangle 5"/>
          <p:cNvSpPr>
            <a:spLocks noGrp="1" noChangeArrowheads="1"/>
          </p:cNvSpPr>
          <p:nvPr>
            <p:ph type="subTitle" idx="1"/>
          </p:nvPr>
        </p:nvSpPr>
        <p:spPr>
          <a:xfrm>
            <a:off x="622300" y="1255713"/>
            <a:ext cx="9652000" cy="1600200"/>
          </a:xfrm>
        </p:spPr>
        <p:txBody>
          <a:bodyPr/>
          <a:lstStyle>
            <a:lvl1pPr marL="0" indent="0">
              <a:defRPr sz="3500">
                <a:solidFill>
                  <a:schemeClr val="bg1"/>
                </a:solidFill>
              </a:defRPr>
            </a:lvl1pPr>
          </a:lstStyle>
          <a:p>
            <a:pPr lvl="0"/>
            <a:r>
              <a:rPr lang="en-GB" noProof="0"/>
              <a:t>Click to edit Master subtitle style</a:t>
            </a:r>
          </a:p>
        </p:txBody>
      </p:sp>
      <p:sp>
        <p:nvSpPr>
          <p:cNvPr id="7" name="Rectangle 6"/>
          <p:cNvSpPr>
            <a:spLocks noGrp="1" noChangeArrowheads="1"/>
          </p:cNvSpPr>
          <p:nvPr>
            <p:ph type="dt" sz="half" idx="10"/>
          </p:nvPr>
        </p:nvSpPr>
        <p:spPr/>
        <p:txBody>
          <a:bodyPr/>
          <a:lstStyle>
            <a:lvl1pPr>
              <a:defRPr>
                <a:solidFill>
                  <a:schemeClr val="accent2"/>
                </a:solidFill>
              </a:defRPr>
            </a:lvl1pPr>
          </a:lstStyle>
          <a:p>
            <a:pPr>
              <a:defRPr/>
            </a:pPr>
            <a:endParaRPr lang="en-GB">
              <a:solidFill>
                <a:srgbClr val="99CCCC"/>
              </a:solidFill>
            </a:endParaRPr>
          </a:p>
        </p:txBody>
      </p:sp>
      <p:sp>
        <p:nvSpPr>
          <p:cNvPr id="8" name="Rectangle 7"/>
          <p:cNvSpPr>
            <a:spLocks noGrp="1" noChangeArrowheads="1"/>
          </p:cNvSpPr>
          <p:nvPr>
            <p:ph type="ftr" sz="quarter" idx="11"/>
          </p:nvPr>
        </p:nvSpPr>
        <p:spPr>
          <a:xfrm>
            <a:off x="3503085" y="6248400"/>
            <a:ext cx="8544983" cy="457200"/>
          </a:xfrm>
        </p:spPr>
        <p:txBody>
          <a:bodyPr/>
          <a:lstStyle>
            <a:lvl1pPr>
              <a:defRPr>
                <a:solidFill>
                  <a:schemeClr val="accent2"/>
                </a:solidFill>
              </a:defRPr>
            </a:lvl1pPr>
          </a:lstStyle>
          <a:p>
            <a:pPr>
              <a:defRPr/>
            </a:pPr>
            <a:endParaRPr lang="en-GB">
              <a:solidFill>
                <a:srgbClr val="99CCCC"/>
              </a:solidFill>
            </a:endParaRPr>
          </a:p>
        </p:txBody>
      </p:sp>
    </p:spTree>
    <p:extLst>
      <p:ext uri="{BB962C8B-B14F-4D97-AF65-F5344CB8AC3E}">
        <p14:creationId xmlns:p14="http://schemas.microsoft.com/office/powerpoint/2010/main" val="11317493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lvl1pPr>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AC1E41EE-CE64-4259-904C-19C17BA630C3}"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37847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FDCF052B-9C86-420C-96D2-0F4F8565EFF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85981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168" y="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1016001" y="1827213"/>
            <a:ext cx="5179484"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827213"/>
            <a:ext cx="517948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DAC94706-9B17-408B-BFEC-70FE9BA0552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0521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33"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392" y="967069"/>
            <a:ext cx="11041227" cy="792088"/>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623392" y="1700808"/>
            <a:ext cx="5386917" cy="7117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420888"/>
            <a:ext cx="5386917" cy="3705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2012" y="1700808"/>
            <a:ext cx="5389033" cy="7117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420888"/>
            <a:ext cx="5389033" cy="3705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Rectangle 8"/>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10" name="Rectangle 9"/>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11" name="Rectangle 10"/>
          <p:cNvSpPr>
            <a:spLocks noGrp="1" noChangeArrowheads="1"/>
          </p:cNvSpPr>
          <p:nvPr>
            <p:ph type="sldNum" sz="quarter" idx="12"/>
          </p:nvPr>
        </p:nvSpPr>
        <p:spPr/>
        <p:txBody>
          <a:bodyPr/>
          <a:lstStyle>
            <a:lvl1pPr>
              <a:defRPr/>
            </a:lvl1pPr>
          </a:lstStyle>
          <a:p>
            <a:pPr>
              <a:defRPr/>
            </a:pPr>
            <a:fld id="{D32789E8-A9C0-4E0B-A413-81D63A71D46A}"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82917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84138"/>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9526"/>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986814"/>
            <a:ext cx="10566400" cy="930018"/>
          </a:xfrm>
        </p:spPr>
        <p:txBody>
          <a:bodyPr/>
          <a:lstStyle/>
          <a:p>
            <a:r>
              <a:rPr lang="en-US"/>
              <a:t>Click to edit Master title style</a:t>
            </a:r>
            <a:endParaRPr lang="en-GB"/>
          </a:p>
        </p:txBody>
      </p:sp>
      <p:sp>
        <p:nvSpPr>
          <p:cNvPr id="5"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F5CE2607-50F7-438E-A368-754D59413A7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9661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p:txBody>
          <a:bodyPr/>
          <a:lstStyle>
            <a:lvl1pPr>
              <a:defRPr/>
            </a:lvl1pPr>
          </a:lstStyle>
          <a:p>
            <a:pPr>
              <a:defRPr/>
            </a:pPr>
            <a:fld id="{97CF4813-C511-4D97-9846-977F4ADCAC1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16593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393" y="902192"/>
            <a:ext cx="4011084" cy="864096"/>
          </a:xfrm>
        </p:spPr>
        <p:txBody>
          <a:bodyPr/>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4766733" y="908050"/>
            <a:ext cx="6815667" cy="5218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772816"/>
            <a:ext cx="4011084" cy="43533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FE6F7A65-D758-48B1-94CF-993D38819E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50797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00534" y="188913"/>
            <a:ext cx="371051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44450"/>
            <a:ext cx="2554817"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89717" y="4941168"/>
            <a:ext cx="7315200" cy="426170"/>
          </a:xfrm>
        </p:spPr>
        <p:txBody>
          <a:bodyPr/>
          <a:lstStyle>
            <a:lvl1pPr algn="l">
              <a:defRPr sz="2000" b="1"/>
            </a:lvl1pPr>
          </a:lstStyle>
          <a:p>
            <a:r>
              <a:rPr lang="en-US" dirty="0"/>
              <a:t>Click to edit Master title style</a:t>
            </a:r>
            <a:endParaRPr lang="en-GB" dirty="0"/>
          </a:p>
        </p:txBody>
      </p:sp>
      <p:sp>
        <p:nvSpPr>
          <p:cNvPr id="3" name="Picture Placeholder 2"/>
          <p:cNvSpPr>
            <a:spLocks noGrp="1"/>
          </p:cNvSpPr>
          <p:nvPr>
            <p:ph type="pic" idx="1"/>
          </p:nvPr>
        </p:nvSpPr>
        <p:spPr>
          <a:xfrm>
            <a:off x="2389717" y="1027914"/>
            <a:ext cx="7315200" cy="3913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F5A54983-C196-400C-B4BB-5129D275323E}"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6726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08434" y="87313"/>
            <a:ext cx="371051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270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D7FA470D-4F8E-40D6-8A9E-76D123F03A7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79995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1" y="685800"/>
            <a:ext cx="112395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1117600" y="2209800"/>
            <a:ext cx="97536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p:cNvSpPr>
            <a:spLocks noGrp="1" noChangeArrowheads="1"/>
          </p:cNvSpPr>
          <p:nvPr>
            <p:ph type="ftr" sz="quarter" idx="3"/>
          </p:nvPr>
        </p:nvSpPr>
        <p:spPr bwMode="auto">
          <a:xfrm>
            <a:off x="508000" y="6484938"/>
            <a:ext cx="477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100"/>
            </a:lvl1pPr>
          </a:lstStyle>
          <a:p>
            <a:pPr eaLnBrk="0" fontAlgn="base" hangingPunct="0">
              <a:spcAft>
                <a:spcPct val="0"/>
              </a:spcAft>
              <a:defRPr/>
            </a:pPr>
            <a:endParaRPr lang="en-US" altLang="en-US">
              <a:solidFill>
                <a:srgbClr val="000000"/>
              </a:solidFill>
            </a:endParaRPr>
          </a:p>
        </p:txBody>
      </p:sp>
      <p:pic>
        <p:nvPicPr>
          <p:cNvPr id="2" name="Picture 2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721851" y="455614"/>
            <a:ext cx="17907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396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rtl="0" eaLnBrk="0" fontAlgn="base" hangingPunct="0">
        <a:spcBef>
          <a:spcPct val="0"/>
        </a:spcBef>
        <a:spcAft>
          <a:spcPct val="0"/>
        </a:spcAft>
        <a:defRPr sz="3000">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Tahoma" pitchFamily="34" charset="0"/>
        </a:defRPr>
      </a:lvl2pPr>
      <a:lvl3pPr algn="l" rtl="0" eaLnBrk="0" fontAlgn="base" hangingPunct="0">
        <a:spcBef>
          <a:spcPct val="0"/>
        </a:spcBef>
        <a:spcAft>
          <a:spcPct val="0"/>
        </a:spcAft>
        <a:defRPr sz="3000">
          <a:solidFill>
            <a:schemeClr val="tx2"/>
          </a:solidFill>
          <a:latin typeface="Tahoma" pitchFamily="34" charset="0"/>
        </a:defRPr>
      </a:lvl3pPr>
      <a:lvl4pPr algn="l" rtl="0" eaLnBrk="0" fontAlgn="base" hangingPunct="0">
        <a:spcBef>
          <a:spcPct val="0"/>
        </a:spcBef>
        <a:spcAft>
          <a:spcPct val="0"/>
        </a:spcAft>
        <a:defRPr sz="3000">
          <a:solidFill>
            <a:schemeClr val="tx2"/>
          </a:solidFill>
          <a:latin typeface="Tahoma" pitchFamily="34" charset="0"/>
        </a:defRPr>
      </a:lvl4pPr>
      <a:lvl5pPr algn="l" rtl="0" eaLnBrk="0" fontAlgn="base" hangingPunct="0">
        <a:spcBef>
          <a:spcPct val="0"/>
        </a:spcBef>
        <a:spcAft>
          <a:spcPct val="0"/>
        </a:spcAft>
        <a:defRPr sz="3000">
          <a:solidFill>
            <a:schemeClr val="tx2"/>
          </a:solidFill>
          <a:latin typeface="Tahoma" pitchFamily="34" charset="0"/>
        </a:defRPr>
      </a:lvl5pPr>
      <a:lvl6pPr marL="457200" algn="l" rtl="0" fontAlgn="base">
        <a:spcBef>
          <a:spcPct val="0"/>
        </a:spcBef>
        <a:spcAft>
          <a:spcPct val="0"/>
        </a:spcAft>
        <a:defRPr sz="3000">
          <a:solidFill>
            <a:schemeClr val="tx2"/>
          </a:solidFill>
          <a:latin typeface="Tahoma" pitchFamily="34" charset="0"/>
        </a:defRPr>
      </a:lvl6pPr>
      <a:lvl7pPr marL="914400" algn="l" rtl="0" fontAlgn="base">
        <a:spcBef>
          <a:spcPct val="0"/>
        </a:spcBef>
        <a:spcAft>
          <a:spcPct val="0"/>
        </a:spcAft>
        <a:defRPr sz="3000">
          <a:solidFill>
            <a:schemeClr val="tx2"/>
          </a:solidFill>
          <a:latin typeface="Tahoma" pitchFamily="34" charset="0"/>
        </a:defRPr>
      </a:lvl7pPr>
      <a:lvl8pPr marL="1371600" algn="l" rtl="0" fontAlgn="base">
        <a:spcBef>
          <a:spcPct val="0"/>
        </a:spcBef>
        <a:spcAft>
          <a:spcPct val="0"/>
        </a:spcAft>
        <a:defRPr sz="3000">
          <a:solidFill>
            <a:schemeClr val="tx2"/>
          </a:solidFill>
          <a:latin typeface="Tahoma" pitchFamily="34" charset="0"/>
        </a:defRPr>
      </a:lvl8pPr>
      <a:lvl9pPr marL="1828800" algn="l" rtl="0" fontAlgn="base">
        <a:spcBef>
          <a:spcPct val="0"/>
        </a:spcBef>
        <a:spcAft>
          <a:spcPct val="0"/>
        </a:spcAft>
        <a:defRPr sz="3000">
          <a:solidFill>
            <a:schemeClr val="tx2"/>
          </a:solidFill>
          <a:latin typeface="Tahoma" pitchFamily="34" charset="0"/>
        </a:defRPr>
      </a:lvl9pPr>
    </p:titleStyle>
    <p:bodyStyle>
      <a:lvl1pPr marL="342900" indent="-342900" algn="l" rtl="0" eaLnBrk="0" fontAlgn="base" hangingPunct="0">
        <a:spcBef>
          <a:spcPct val="20000"/>
        </a:spcBef>
        <a:spcAft>
          <a:spcPct val="30000"/>
        </a:spcAft>
        <a:buClr>
          <a:srgbClr val="1D9CAB"/>
        </a:buClr>
        <a:buSzPct val="140000"/>
        <a:buFont typeface="Wingdings" panose="05000000000000000000" pitchFamily="2" charset="2"/>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1D9CAB"/>
        </a:buClr>
        <a:buSzPct val="125000"/>
        <a:buFont typeface="Wingdings" panose="05000000000000000000" pitchFamily="2" charset="2"/>
        <a:buChar char="§"/>
        <a:defRPr sz="2000">
          <a:solidFill>
            <a:schemeClr val="tx1"/>
          </a:solidFill>
          <a:latin typeface="+mn-lt"/>
        </a:defRPr>
      </a:lvl2pPr>
      <a:lvl3pPr marL="1143000" indent="-228600" algn="l" rtl="0" eaLnBrk="0" fontAlgn="base" hangingPunct="0">
        <a:spcBef>
          <a:spcPct val="20000"/>
        </a:spcBef>
        <a:spcAft>
          <a:spcPct val="0"/>
        </a:spcAft>
        <a:buClr>
          <a:srgbClr val="1D9CAB"/>
        </a:buClr>
        <a:buFont typeface="Wingdings" panose="05000000000000000000" pitchFamily="2" charset="2"/>
        <a:buChar char="§"/>
        <a:defRPr sz="2000">
          <a:solidFill>
            <a:schemeClr val="tx1"/>
          </a:solidFill>
          <a:latin typeface="+mn-lt"/>
        </a:defRPr>
      </a:lvl3pPr>
      <a:lvl4pPr marL="1562100" indent="-228600" algn="l" rtl="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mn-lt"/>
        </a:defRPr>
      </a:lvl4pPr>
      <a:lvl5pPr marL="1981200" indent="-228600" algn="l" rtl="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mn-lt"/>
        </a:defRPr>
      </a:lvl5pPr>
      <a:lvl6pPr marL="2438400" indent="-228600" algn="l" rtl="0" fontAlgn="base">
        <a:spcBef>
          <a:spcPct val="20000"/>
        </a:spcBef>
        <a:spcAft>
          <a:spcPct val="0"/>
        </a:spcAft>
        <a:buClr>
          <a:srgbClr val="1D9CAB"/>
        </a:buClr>
        <a:buFont typeface="Wingdings" pitchFamily="2" charset="2"/>
        <a:buChar char="§"/>
        <a:defRPr>
          <a:solidFill>
            <a:schemeClr val="tx1"/>
          </a:solidFill>
          <a:latin typeface="+mn-lt"/>
        </a:defRPr>
      </a:lvl6pPr>
      <a:lvl7pPr marL="2895600" indent="-228600" algn="l" rtl="0" fontAlgn="base">
        <a:spcBef>
          <a:spcPct val="20000"/>
        </a:spcBef>
        <a:spcAft>
          <a:spcPct val="0"/>
        </a:spcAft>
        <a:buClr>
          <a:srgbClr val="1D9CAB"/>
        </a:buClr>
        <a:buFont typeface="Wingdings" pitchFamily="2" charset="2"/>
        <a:buChar char="§"/>
        <a:defRPr>
          <a:solidFill>
            <a:schemeClr val="tx1"/>
          </a:solidFill>
          <a:latin typeface="+mn-lt"/>
        </a:defRPr>
      </a:lvl7pPr>
      <a:lvl8pPr marL="3352800" indent="-228600" algn="l" rtl="0" fontAlgn="base">
        <a:spcBef>
          <a:spcPct val="20000"/>
        </a:spcBef>
        <a:spcAft>
          <a:spcPct val="0"/>
        </a:spcAft>
        <a:buClr>
          <a:srgbClr val="1D9CAB"/>
        </a:buClr>
        <a:buFont typeface="Wingdings" pitchFamily="2" charset="2"/>
        <a:buChar char="§"/>
        <a:defRPr>
          <a:solidFill>
            <a:schemeClr val="tx1"/>
          </a:solidFill>
          <a:latin typeface="+mn-lt"/>
        </a:defRPr>
      </a:lvl8pPr>
      <a:lvl9pPr marL="3810000" indent="-228600" algn="l" rtl="0" fontAlgn="base">
        <a:spcBef>
          <a:spcPct val="20000"/>
        </a:spcBef>
        <a:spcAft>
          <a:spcPct val="0"/>
        </a:spcAft>
        <a:buClr>
          <a:srgbClr val="1D9CAB"/>
        </a:buClr>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F4794-8A1D-4E77-BFF5-3A296B856297}" type="datetimeFigureOut">
              <a:rPr lang="en-GB" smtClean="0">
                <a:solidFill>
                  <a:prstClr val="black">
                    <a:tint val="75000"/>
                  </a:prstClr>
                </a:solidFill>
              </a:rPr>
              <a:pPr/>
              <a:t>11/11/2019</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5802650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1016000" y="301625"/>
            <a:ext cx="10566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1027" name="Rectangle 5"/>
          <p:cNvSpPr>
            <a:spLocks noGrp="1" noChangeArrowheads="1"/>
          </p:cNvSpPr>
          <p:nvPr>
            <p:ph type="body" idx="1"/>
          </p:nvPr>
        </p:nvSpPr>
        <p:spPr bwMode="auto">
          <a:xfrm>
            <a:off x="1016001" y="1827213"/>
            <a:ext cx="1056216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p:txBody>
      </p:sp>
      <p:sp>
        <p:nvSpPr>
          <p:cNvPr id="43014" name="Rectangle 6"/>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5" name="Rectangle 7"/>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6" name="Rectangle 8"/>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FontTx/>
              <a:buNone/>
              <a:defRPr sz="1200"/>
            </a:lvl1pPr>
          </a:lstStyle>
          <a:p>
            <a:pPr fontAlgn="base">
              <a:spcAft>
                <a:spcPct val="0"/>
              </a:spcAft>
              <a:defRPr/>
            </a:pPr>
            <a:fld id="{535EAF4D-0347-4A45-8C7B-5178B1F3A882}" type="slidenum">
              <a:rPr lang="en-GB" altLang="en-US">
                <a:solidFill>
                  <a:srgbClr val="000000"/>
                </a:solidFill>
              </a:rPr>
              <a:pPr fontAlgn="base">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18817713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0" fontAlgn="base" hangingPunct="0">
        <a:spcBef>
          <a:spcPct val="0"/>
        </a:spcBef>
        <a:spcAft>
          <a:spcPct val="0"/>
        </a:spcAft>
        <a:defRPr sz="3600" b="1">
          <a:solidFill>
            <a:srgbClr val="00628C"/>
          </a:solidFill>
          <a:latin typeface="+mj-lt"/>
          <a:ea typeface="+mj-ea"/>
          <a:cs typeface="+mj-cs"/>
        </a:defRPr>
      </a:lvl1pPr>
      <a:lvl2pPr algn="l" rtl="0" eaLnBrk="0" fontAlgn="base" hangingPunct="0">
        <a:spcBef>
          <a:spcPct val="0"/>
        </a:spcBef>
        <a:spcAft>
          <a:spcPct val="0"/>
        </a:spcAft>
        <a:defRPr sz="3600" b="1">
          <a:solidFill>
            <a:srgbClr val="00628C"/>
          </a:solidFill>
          <a:latin typeface="Arial" charset="0"/>
        </a:defRPr>
      </a:lvl2pPr>
      <a:lvl3pPr algn="l" rtl="0" eaLnBrk="0" fontAlgn="base" hangingPunct="0">
        <a:spcBef>
          <a:spcPct val="0"/>
        </a:spcBef>
        <a:spcAft>
          <a:spcPct val="0"/>
        </a:spcAft>
        <a:defRPr sz="3600" b="1">
          <a:solidFill>
            <a:srgbClr val="00628C"/>
          </a:solidFill>
          <a:latin typeface="Arial" charset="0"/>
        </a:defRPr>
      </a:lvl3pPr>
      <a:lvl4pPr algn="l" rtl="0" eaLnBrk="0" fontAlgn="base" hangingPunct="0">
        <a:spcBef>
          <a:spcPct val="0"/>
        </a:spcBef>
        <a:spcAft>
          <a:spcPct val="0"/>
        </a:spcAft>
        <a:defRPr sz="3600" b="1">
          <a:solidFill>
            <a:srgbClr val="00628C"/>
          </a:solidFill>
          <a:latin typeface="Arial" charset="0"/>
        </a:defRPr>
      </a:lvl4pPr>
      <a:lvl5pPr algn="l" rtl="0" eaLnBrk="0" fontAlgn="base" hangingPunct="0">
        <a:spcBef>
          <a:spcPct val="0"/>
        </a:spcBef>
        <a:spcAft>
          <a:spcPct val="0"/>
        </a:spcAft>
        <a:defRPr sz="3600" b="1">
          <a:solidFill>
            <a:srgbClr val="00628C"/>
          </a:solidFill>
          <a:latin typeface="Arial" charset="0"/>
        </a:defRPr>
      </a:lvl5pPr>
      <a:lvl6pPr marL="457200" algn="l" rtl="0" fontAlgn="base">
        <a:spcBef>
          <a:spcPct val="0"/>
        </a:spcBef>
        <a:spcAft>
          <a:spcPct val="0"/>
        </a:spcAft>
        <a:defRPr sz="3600" b="1">
          <a:solidFill>
            <a:srgbClr val="00628C"/>
          </a:solidFill>
          <a:latin typeface="Arial" charset="0"/>
        </a:defRPr>
      </a:lvl6pPr>
      <a:lvl7pPr marL="914400" algn="l" rtl="0" fontAlgn="base">
        <a:spcBef>
          <a:spcPct val="0"/>
        </a:spcBef>
        <a:spcAft>
          <a:spcPct val="0"/>
        </a:spcAft>
        <a:defRPr sz="3600" b="1">
          <a:solidFill>
            <a:srgbClr val="00628C"/>
          </a:solidFill>
          <a:latin typeface="Arial" charset="0"/>
        </a:defRPr>
      </a:lvl7pPr>
      <a:lvl8pPr marL="1371600" algn="l" rtl="0" fontAlgn="base">
        <a:spcBef>
          <a:spcPct val="0"/>
        </a:spcBef>
        <a:spcAft>
          <a:spcPct val="0"/>
        </a:spcAft>
        <a:defRPr sz="3600" b="1">
          <a:solidFill>
            <a:srgbClr val="00628C"/>
          </a:solidFill>
          <a:latin typeface="Arial" charset="0"/>
        </a:defRPr>
      </a:lvl8pPr>
      <a:lvl9pPr marL="1828800" algn="l" rtl="0" fontAlgn="base">
        <a:spcBef>
          <a:spcPct val="0"/>
        </a:spcBef>
        <a:spcAft>
          <a:spcPct val="0"/>
        </a:spcAft>
        <a:defRPr sz="3600" b="1">
          <a:solidFill>
            <a:srgbClr val="00628C"/>
          </a:solidFill>
          <a:latin typeface="Arial" charset="0"/>
        </a:defRPr>
      </a:lvl9pPr>
    </p:titleStyle>
    <p:bodyStyle>
      <a:lvl1pPr marL="342900" indent="-342900" algn="l" rtl="0" eaLnBrk="0" fontAlgn="base" hangingPunct="0">
        <a:spcBef>
          <a:spcPct val="20000"/>
        </a:spcBef>
        <a:spcAft>
          <a:spcPct val="0"/>
        </a:spcAft>
        <a:buClr>
          <a:schemeClr val="tx2"/>
        </a:buClr>
        <a:buFont typeface="Arial" panose="020B0604020202020204" pitchFamily="34" charset="0"/>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rgbClr val="00628C"/>
        </a:buClr>
        <a:buFont typeface="Arial" panose="020B0604020202020204" pitchFamily="34" charset="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Arial" panose="020B0604020202020204" pitchFamily="34" charset="0"/>
        <a:buChar char="●"/>
        <a:defRPr sz="1900">
          <a:solidFill>
            <a:schemeClr val="tx1"/>
          </a:solidFill>
          <a:latin typeface="+mn-lt"/>
        </a:defRPr>
      </a:lvl4pPr>
      <a:lvl5pPr marL="2057400" indent="-228600" algn="l" rtl="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mn-lt"/>
        </a:defRPr>
      </a:lvl5pPr>
      <a:lvl6pPr marL="2514600" indent="-228600" algn="l" rtl="0" fontAlgn="base">
        <a:spcBef>
          <a:spcPct val="20000"/>
        </a:spcBef>
        <a:spcAft>
          <a:spcPct val="0"/>
        </a:spcAft>
        <a:buClr>
          <a:schemeClr val="tx2"/>
        </a:buClr>
        <a:buFont typeface="Arial" charset="0"/>
        <a:buChar char="●"/>
        <a:defRPr sz="1900">
          <a:solidFill>
            <a:schemeClr val="tx1"/>
          </a:solidFill>
          <a:latin typeface="+mn-lt"/>
        </a:defRPr>
      </a:lvl6pPr>
      <a:lvl7pPr marL="2971800" indent="-228600" algn="l" rtl="0" fontAlgn="base">
        <a:spcBef>
          <a:spcPct val="20000"/>
        </a:spcBef>
        <a:spcAft>
          <a:spcPct val="0"/>
        </a:spcAft>
        <a:buClr>
          <a:schemeClr val="tx2"/>
        </a:buClr>
        <a:buFont typeface="Arial" charset="0"/>
        <a:buChar char="●"/>
        <a:defRPr sz="1900">
          <a:solidFill>
            <a:schemeClr val="tx1"/>
          </a:solidFill>
          <a:latin typeface="+mn-lt"/>
        </a:defRPr>
      </a:lvl7pPr>
      <a:lvl8pPr marL="3429000" indent="-228600" algn="l" rtl="0" fontAlgn="base">
        <a:spcBef>
          <a:spcPct val="20000"/>
        </a:spcBef>
        <a:spcAft>
          <a:spcPct val="0"/>
        </a:spcAft>
        <a:buClr>
          <a:schemeClr val="tx2"/>
        </a:buClr>
        <a:buFont typeface="Arial" charset="0"/>
        <a:buChar char="●"/>
        <a:defRPr sz="1900">
          <a:solidFill>
            <a:schemeClr val="tx1"/>
          </a:solidFill>
          <a:latin typeface="+mn-lt"/>
        </a:defRPr>
      </a:lvl8pPr>
      <a:lvl9pPr marL="3886200" indent="-228600" algn="l" rtl="0" fontAlgn="base">
        <a:spcBef>
          <a:spcPct val="20000"/>
        </a:spcBef>
        <a:spcAft>
          <a:spcPct val="0"/>
        </a:spcAft>
        <a:buClr>
          <a:schemeClr val="tx2"/>
        </a:buClr>
        <a:buFont typeface="Arial" charset="0"/>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hyperlink" Target="http://www.graphingstories.com/"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hyperlink" Target="https://www.desmos.com/calculator" TargetMode="External"/><Relationship Id="rId4" Type="http://schemas.openxmlformats.org/officeDocument/2006/relationships/hyperlink" Target="http://www.resourceaholic.com/p/resource-library-key-stage-34-algebra.html#Area"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114"/>
          <p:cNvSpPr>
            <a:spLocks noGrp="1"/>
          </p:cNvSpPr>
          <p:nvPr>
            <p:ph type="subTitle" idx="1"/>
          </p:nvPr>
        </p:nvSpPr>
        <p:spPr>
          <a:xfrm>
            <a:off x="214161" y="4787663"/>
            <a:ext cx="3890963" cy="648634"/>
          </a:xfrm>
        </p:spPr>
        <p:txBody>
          <a:bodyPr vert="horz" wrap="square" lIns="91425" tIns="45700" rIns="91425" bIns="45700" numCol="1" anchor="t" anchorCtr="0" compatLnSpc="1">
            <a:prstTxWarp prst="textNoShape">
              <a:avLst/>
            </a:prstTxWarp>
          </a:bodyPr>
          <a:lstStyle/>
          <a:p>
            <a:pPr>
              <a:spcBef>
                <a:spcPct val="0"/>
              </a:spcBef>
              <a:buSzPct val="25000"/>
            </a:pPr>
            <a:r>
              <a:rPr lang="en-US" altLang="en-US" sz="2800" dirty="0">
                <a:solidFill>
                  <a:srgbClr val="FFFFFF"/>
                </a:solidFill>
                <a:cs typeface="Arial" panose="020B0604020202020204" pitchFamily="34" charset="0"/>
                <a:sym typeface="Arial" panose="020B0604020202020204" pitchFamily="34" charset="0"/>
              </a:rPr>
              <a:t>Peter Gates</a:t>
            </a:r>
          </a:p>
        </p:txBody>
      </p:sp>
      <p:sp>
        <p:nvSpPr>
          <p:cNvPr id="13315" name="Shape 115"/>
          <p:cNvSpPr>
            <a:spLocks noGrp="1"/>
          </p:cNvSpPr>
          <p:nvPr>
            <p:ph type="ctrTitle"/>
          </p:nvPr>
        </p:nvSpPr>
        <p:spPr>
          <a:xfrm>
            <a:off x="355926" y="705310"/>
            <a:ext cx="8878888" cy="2730054"/>
          </a:xfrm>
        </p:spPr>
        <p:txBody>
          <a:bodyPr vert="horz" wrap="square" lIns="91425" tIns="45700" rIns="91425" bIns="45700" numCol="1" anchor="b" anchorCtr="0" compatLnSpc="1">
            <a:prstTxWarp prst="textNoShape">
              <a:avLst/>
            </a:prstTxWarp>
          </a:bodyPr>
          <a:lstStyle/>
          <a:p>
            <a:pPr>
              <a:buSzPct val="25000"/>
            </a:pPr>
            <a:r>
              <a:rPr lang="en-GB" sz="3200" dirty="0"/>
              <a:t>Challenging Topics at GCSE</a:t>
            </a:r>
            <a:br>
              <a:rPr lang="en-US" altLang="en-US" sz="3200" i="1" dirty="0">
                <a:solidFill>
                  <a:srgbClr val="FFFFFF"/>
                </a:solidFill>
                <a:cs typeface="Arial" panose="020B0604020202020204" pitchFamily="34" charset="0"/>
                <a:sym typeface="Arial" panose="020B0604020202020204" pitchFamily="34" charset="0"/>
              </a:rPr>
            </a:br>
            <a:br>
              <a:rPr lang="en-US" altLang="en-US" sz="3200" i="1" dirty="0">
                <a:solidFill>
                  <a:srgbClr val="FFFFFF"/>
                </a:solidFill>
                <a:cs typeface="Arial" panose="020B0604020202020204" pitchFamily="34" charset="0"/>
                <a:sym typeface="Arial" panose="020B0604020202020204" pitchFamily="34" charset="0"/>
              </a:rPr>
            </a:br>
            <a:r>
              <a:rPr lang="en-US" altLang="en-US" sz="3200" i="1" dirty="0">
                <a:solidFill>
                  <a:srgbClr val="FFFFFF"/>
                </a:solidFill>
                <a:cs typeface="Arial" panose="020B0604020202020204" pitchFamily="34" charset="0"/>
                <a:sym typeface="Arial" panose="020B0604020202020204" pitchFamily="34" charset="0"/>
              </a:rPr>
              <a:t>NCP19-19</a:t>
            </a:r>
            <a:br>
              <a:rPr lang="en-US" altLang="en-US" sz="3200" i="1" dirty="0">
                <a:solidFill>
                  <a:srgbClr val="FFFFFF"/>
                </a:solidFill>
                <a:cs typeface="Arial" panose="020B0604020202020204" pitchFamily="34" charset="0"/>
                <a:sym typeface="Arial" panose="020B0604020202020204" pitchFamily="34" charset="0"/>
              </a:rPr>
            </a:br>
            <a:br>
              <a:rPr lang="en-US" altLang="en-US" sz="3200" i="1" dirty="0">
                <a:solidFill>
                  <a:srgbClr val="FFFFFF"/>
                </a:solidFill>
                <a:cs typeface="Arial" panose="020B0604020202020204" pitchFamily="34" charset="0"/>
                <a:sym typeface="Arial" panose="020B0604020202020204" pitchFamily="34" charset="0"/>
              </a:rPr>
            </a:br>
            <a:r>
              <a:rPr lang="en-US" altLang="en-US" sz="3200" i="1" dirty="0">
                <a:solidFill>
                  <a:srgbClr val="FFFFFF"/>
                </a:solidFill>
                <a:cs typeface="Arial" panose="020B0604020202020204" pitchFamily="34" charset="0"/>
                <a:sym typeface="Arial" panose="020B0604020202020204" pitchFamily="34" charset="0"/>
              </a:rPr>
              <a:t>Session 1</a:t>
            </a:r>
          </a:p>
        </p:txBody>
      </p:sp>
      <p:pic>
        <p:nvPicPr>
          <p:cNvPr id="5" name="Picture 4">
            <a:extLst>
              <a:ext uri="{FF2B5EF4-FFF2-40B4-BE49-F238E27FC236}">
                <a16:creationId xmlns:a16="http://schemas.microsoft.com/office/drawing/2014/main" id="{9D7C667F-4117-4E37-978C-3C439379C89E}"/>
              </a:ext>
            </a:extLst>
          </p:cNvPr>
          <p:cNvPicPr/>
          <p:nvPr/>
        </p:nvPicPr>
        <p:blipFill rotWithShape="1">
          <a:blip r:embed="rId3"/>
          <a:srcRect l="27080" t="23519" r="52843" b="59602"/>
          <a:stretch/>
        </p:blipFill>
        <p:spPr bwMode="auto">
          <a:xfrm>
            <a:off x="9372600" y="3284539"/>
            <a:ext cx="2616199" cy="11731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293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r>
              <a:rPr lang="en-GB" dirty="0"/>
              <a:t>Rationale for this WG</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lvl="0">
              <a:lnSpc>
                <a:spcPct val="114000"/>
              </a:lnSpc>
              <a:buFont typeface="Arial" panose="020B0604020202020204" pitchFamily="34" charset="0"/>
              <a:buChar char="•"/>
            </a:pPr>
            <a:r>
              <a:rPr lang="en-GB" sz="2000" dirty="0"/>
              <a:t>New topics have appeared within both the Foundation and Higher Tiers, some of which will prove to be challenging – and we now have a better idea of what these topics are.</a:t>
            </a:r>
          </a:p>
          <a:p>
            <a:pPr lvl="0">
              <a:lnSpc>
                <a:spcPct val="114000"/>
              </a:lnSpc>
              <a:buFont typeface="Arial" panose="020B0604020202020204" pitchFamily="34" charset="0"/>
              <a:buChar char="•"/>
            </a:pPr>
            <a:endParaRPr lang="en-GB" sz="1000" dirty="0"/>
          </a:p>
          <a:p>
            <a:pPr lvl="0">
              <a:lnSpc>
                <a:spcPct val="114000"/>
              </a:lnSpc>
              <a:buFont typeface="Arial" panose="020B0604020202020204" pitchFamily="34" charset="0"/>
              <a:buChar char="•"/>
            </a:pPr>
            <a:r>
              <a:rPr lang="en-GB" sz="2000" dirty="0"/>
              <a:t>Some of the ‘original’ content remains challenging.</a:t>
            </a:r>
          </a:p>
          <a:p>
            <a:pPr lvl="0">
              <a:lnSpc>
                <a:spcPct val="114000"/>
              </a:lnSpc>
              <a:buFont typeface="Arial" panose="020B0604020202020204" pitchFamily="34" charset="0"/>
              <a:buChar char="•"/>
            </a:pPr>
            <a:endParaRPr lang="en-GB" sz="1000" dirty="0"/>
          </a:p>
          <a:p>
            <a:pPr lvl="0">
              <a:lnSpc>
                <a:spcPct val="114000"/>
              </a:lnSpc>
              <a:buFont typeface="Arial" panose="020B0604020202020204" pitchFamily="34" charset="0"/>
              <a:buChar char="•"/>
            </a:pPr>
            <a:r>
              <a:rPr lang="en-GB" sz="2000" dirty="0"/>
              <a:t>We need to think about laying the foundations for these topics earlier in pupils’ mathematics education.</a:t>
            </a:r>
          </a:p>
        </p:txBody>
      </p:sp>
    </p:spTree>
    <p:extLst>
      <p:ext uri="{BB962C8B-B14F-4D97-AF65-F5344CB8AC3E}">
        <p14:creationId xmlns:p14="http://schemas.microsoft.com/office/powerpoint/2010/main" val="297309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B60B6-EA3F-4D58-9386-8CD8B345AA82}"/>
              </a:ext>
            </a:extLst>
          </p:cNvPr>
          <p:cNvSpPr>
            <a:spLocks noGrp="1"/>
          </p:cNvSpPr>
          <p:nvPr>
            <p:ph type="title"/>
          </p:nvPr>
        </p:nvSpPr>
        <p:spPr/>
        <p:txBody>
          <a:bodyPr/>
          <a:lstStyle/>
          <a:p>
            <a:r>
              <a:rPr lang="en-GB" dirty="0">
                <a:solidFill>
                  <a:schemeClr val="tx2">
                    <a:lumMod val="75000"/>
                  </a:schemeClr>
                </a:solidFill>
              </a:rPr>
              <a:t>Why are we here?</a:t>
            </a:r>
          </a:p>
        </p:txBody>
      </p:sp>
      <p:sp>
        <p:nvSpPr>
          <p:cNvPr id="3" name="Content Placeholder 2">
            <a:extLst>
              <a:ext uri="{FF2B5EF4-FFF2-40B4-BE49-F238E27FC236}">
                <a16:creationId xmlns:a16="http://schemas.microsoft.com/office/drawing/2014/main" id="{E52B8BF2-0E9F-4EFB-8066-149B60412211}"/>
              </a:ext>
            </a:extLst>
          </p:cNvPr>
          <p:cNvSpPr>
            <a:spLocks noGrp="1"/>
          </p:cNvSpPr>
          <p:nvPr>
            <p:ph idx="1"/>
          </p:nvPr>
        </p:nvSpPr>
        <p:spPr>
          <a:xfrm>
            <a:off x="1016001" y="1827212"/>
            <a:ext cx="10562167" cy="4338091"/>
          </a:xfrm>
        </p:spPr>
        <p:txBody>
          <a:bodyPr/>
          <a:lstStyle/>
          <a:p>
            <a:pPr marL="0" indent="12700"/>
            <a:endParaRPr lang="en-GB" sz="1000" dirty="0"/>
          </a:p>
          <a:p>
            <a:pPr marL="0" indent="0"/>
            <a:r>
              <a:rPr lang="en-GB" sz="2000" dirty="0">
                <a:solidFill>
                  <a:srgbClr val="000000"/>
                </a:solidFill>
              </a:rPr>
              <a:t>This Work Group offers teachers and their departments nationally coordinated support to gather evidence from teachers’ early experiences with the new maths GCSE, with particular emphasis on how a new mix of challenging topics (for students and teachers) has emerged.</a:t>
            </a:r>
          </a:p>
          <a:p>
            <a:pPr marL="0" indent="0"/>
            <a:endParaRPr lang="en-GB" sz="1000" dirty="0">
              <a:solidFill>
                <a:srgbClr val="000000"/>
              </a:solidFill>
            </a:endParaRPr>
          </a:p>
          <a:p>
            <a:pPr marL="0" indent="0"/>
            <a:r>
              <a:rPr lang="en-GB" sz="2000" dirty="0">
                <a:solidFill>
                  <a:srgbClr val="000000"/>
                </a:solidFill>
              </a:rPr>
              <a:t>Informed by this experience, Work Groups will develop new, or re-shaped, teaching approaches that match the new challenges and that, once embedded, will help students succeed, at both Higher and Foundation level.</a:t>
            </a:r>
          </a:p>
          <a:p>
            <a:pPr marL="0" indent="0"/>
            <a:endParaRPr lang="en-GB" sz="1000" dirty="0">
              <a:solidFill>
                <a:srgbClr val="000000"/>
              </a:solidFill>
            </a:endParaRPr>
          </a:p>
          <a:p>
            <a:pPr marL="0" indent="0"/>
            <a:r>
              <a:rPr lang="en-GB" sz="2000" dirty="0"/>
              <a:t>The Work Group will largely consist of pairs of teachers from up to half a dozen secondary schools. Ideally each pair will comprise one teacher with a curriculum responsibility within their department and one other teacher, perhaps a non-specialist.</a:t>
            </a:r>
          </a:p>
        </p:txBody>
      </p:sp>
    </p:spTree>
    <p:extLst>
      <p:ext uri="{BB962C8B-B14F-4D97-AF65-F5344CB8AC3E}">
        <p14:creationId xmlns:p14="http://schemas.microsoft.com/office/powerpoint/2010/main" val="138432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5305-28D7-4D92-940F-2DD400E1C97C}"/>
              </a:ext>
            </a:extLst>
          </p:cNvPr>
          <p:cNvSpPr>
            <a:spLocks noGrp="1"/>
          </p:cNvSpPr>
          <p:nvPr>
            <p:ph type="title"/>
          </p:nvPr>
        </p:nvSpPr>
        <p:spPr/>
        <p:txBody>
          <a:bodyPr/>
          <a:lstStyle/>
          <a:p>
            <a:r>
              <a:rPr lang="en-GB" dirty="0">
                <a:solidFill>
                  <a:schemeClr val="tx2">
                    <a:lumMod val="75000"/>
                  </a:schemeClr>
                </a:solidFill>
                <a:latin typeface="+mn-lt"/>
              </a:rPr>
              <a:t>What is involved? </a:t>
            </a:r>
          </a:p>
        </p:txBody>
      </p:sp>
      <p:sp>
        <p:nvSpPr>
          <p:cNvPr id="3" name="Content Placeholder 2">
            <a:extLst>
              <a:ext uri="{FF2B5EF4-FFF2-40B4-BE49-F238E27FC236}">
                <a16:creationId xmlns:a16="http://schemas.microsoft.com/office/drawing/2014/main" id="{319DC6B0-E638-4FCF-BCC1-EAE85D58D4AB}"/>
              </a:ext>
            </a:extLst>
          </p:cNvPr>
          <p:cNvSpPr>
            <a:spLocks noGrp="1"/>
          </p:cNvSpPr>
          <p:nvPr>
            <p:ph idx="1"/>
          </p:nvPr>
        </p:nvSpPr>
        <p:spPr/>
        <p:txBody>
          <a:bodyPr/>
          <a:lstStyle/>
          <a:p>
            <a:endParaRPr lang="en-GB" sz="1000" dirty="0">
              <a:solidFill>
                <a:srgbClr val="000000"/>
              </a:solidFill>
              <a:latin typeface="Calibri" panose="020F0502020204030204" pitchFamily="34" charset="0"/>
            </a:endParaRPr>
          </a:p>
          <a:p>
            <a:pPr>
              <a:buFont typeface="Arial" panose="020B0604020202020204" pitchFamily="34" charset="0"/>
              <a:buChar char="•"/>
            </a:pPr>
            <a:r>
              <a:rPr lang="en-GB" sz="2000" dirty="0">
                <a:solidFill>
                  <a:srgbClr val="000000"/>
                </a:solidFill>
              </a:rPr>
              <a:t>The Work Group will meet roughly half-termly throughout the year. </a:t>
            </a:r>
          </a:p>
          <a:p>
            <a:pPr>
              <a:buFont typeface="Arial" panose="020B0604020202020204" pitchFamily="34" charset="0"/>
              <a:buChar char="•"/>
            </a:pPr>
            <a:endParaRPr lang="en-GB" sz="1000" dirty="0">
              <a:solidFill>
                <a:srgbClr val="000000"/>
              </a:solidFill>
            </a:endParaRPr>
          </a:p>
          <a:p>
            <a:pPr>
              <a:buFont typeface="Arial" panose="020B0604020202020204" pitchFamily="34" charset="0"/>
              <a:buChar char="•"/>
            </a:pPr>
            <a:r>
              <a:rPr lang="en-GB" sz="2000" dirty="0">
                <a:solidFill>
                  <a:srgbClr val="000000"/>
                </a:solidFill>
              </a:rPr>
              <a:t>Participants will focus on one or more challenging topics.</a:t>
            </a:r>
          </a:p>
          <a:p>
            <a:pPr>
              <a:buFont typeface="Arial" panose="020B0604020202020204" pitchFamily="34" charset="0"/>
              <a:buChar char="•"/>
            </a:pPr>
            <a:endParaRPr lang="en-GB" sz="1000" dirty="0">
              <a:solidFill>
                <a:srgbClr val="000000"/>
              </a:solidFill>
            </a:endParaRPr>
          </a:p>
          <a:p>
            <a:pPr>
              <a:buFont typeface="Arial" panose="020B0604020202020204" pitchFamily="34" charset="0"/>
              <a:buChar char="•"/>
            </a:pPr>
            <a:r>
              <a:rPr lang="en-GB" sz="2000" dirty="0">
                <a:solidFill>
                  <a:srgbClr val="000000"/>
                </a:solidFill>
              </a:rPr>
              <a:t>Work Groups will develop and share teaching activities and approaches designed to have immediate impact with KS4 students.</a:t>
            </a:r>
          </a:p>
          <a:p>
            <a:pPr>
              <a:buFont typeface="Arial" panose="020B0604020202020204" pitchFamily="34" charset="0"/>
              <a:buChar char="•"/>
            </a:pPr>
            <a:endParaRPr lang="en-GB" sz="1000" dirty="0">
              <a:solidFill>
                <a:srgbClr val="000000"/>
              </a:solidFill>
            </a:endParaRPr>
          </a:p>
          <a:p>
            <a:pPr>
              <a:buFont typeface="Arial" panose="020B0604020202020204" pitchFamily="34" charset="0"/>
              <a:buChar char="•"/>
            </a:pPr>
            <a:r>
              <a:rPr lang="en-GB" sz="2000" dirty="0">
                <a:solidFill>
                  <a:srgbClr val="000000"/>
                </a:solidFill>
              </a:rPr>
              <a:t>Work Groups will also develop and share teaching activities for KS3 students which better prepare them for the chosen topic.</a:t>
            </a:r>
          </a:p>
          <a:p>
            <a:pPr>
              <a:buFont typeface="Arial" panose="020B0604020202020204" pitchFamily="34" charset="0"/>
              <a:buChar char="•"/>
            </a:pPr>
            <a:endParaRPr lang="en-GB" sz="1000" dirty="0">
              <a:solidFill>
                <a:srgbClr val="000000"/>
              </a:solidFill>
            </a:endParaRPr>
          </a:p>
          <a:p>
            <a:pPr>
              <a:buFont typeface="Arial" panose="020B0604020202020204" pitchFamily="34" charset="0"/>
              <a:buChar char="•"/>
            </a:pPr>
            <a:r>
              <a:rPr lang="en-GB" sz="2000" dirty="0">
                <a:solidFill>
                  <a:srgbClr val="000000"/>
                </a:solidFill>
              </a:rPr>
              <a:t>Participants will evaluate the success of the activities and approaches.</a:t>
            </a:r>
          </a:p>
        </p:txBody>
      </p:sp>
    </p:spTree>
    <p:extLst>
      <p:ext uri="{BB962C8B-B14F-4D97-AF65-F5344CB8AC3E}">
        <p14:creationId xmlns:p14="http://schemas.microsoft.com/office/powerpoint/2010/main" val="321263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C4961-4F77-4FCD-A964-6D3EC2B92938}"/>
              </a:ext>
            </a:extLst>
          </p:cNvPr>
          <p:cNvSpPr>
            <a:spLocks noGrp="1"/>
          </p:cNvSpPr>
          <p:nvPr>
            <p:ph type="title"/>
          </p:nvPr>
        </p:nvSpPr>
        <p:spPr/>
        <p:txBody>
          <a:bodyPr/>
          <a:lstStyle/>
          <a:p>
            <a:r>
              <a:rPr lang="en-GB" dirty="0"/>
              <a:t>Intended Outcomes</a:t>
            </a:r>
          </a:p>
        </p:txBody>
      </p:sp>
      <p:sp>
        <p:nvSpPr>
          <p:cNvPr id="3" name="Content Placeholder 2">
            <a:extLst>
              <a:ext uri="{FF2B5EF4-FFF2-40B4-BE49-F238E27FC236}">
                <a16:creationId xmlns:a16="http://schemas.microsoft.com/office/drawing/2014/main" id="{C9992B71-86BE-4707-978C-ED393936CDD6}"/>
              </a:ext>
            </a:extLst>
          </p:cNvPr>
          <p:cNvSpPr>
            <a:spLocks noGrp="1"/>
          </p:cNvSpPr>
          <p:nvPr>
            <p:ph idx="1"/>
          </p:nvPr>
        </p:nvSpPr>
        <p:spPr/>
        <p:txBody>
          <a:bodyPr/>
          <a:lstStyle/>
          <a:p>
            <a:pPr marL="0" indent="0"/>
            <a:endParaRPr lang="en-GB" sz="1000" dirty="0"/>
          </a:p>
          <a:p>
            <a:pPr marL="0" indent="0"/>
            <a:r>
              <a:rPr lang="en-GB" sz="2000" dirty="0"/>
              <a:t>Participant teachers develop deeper understanding of why certain topics are challenging (for both students and teachers) including factors associated with student experiences in KS3.</a:t>
            </a:r>
          </a:p>
          <a:p>
            <a:pPr marL="0" indent="0"/>
            <a:endParaRPr lang="en-GB" sz="1000" dirty="0"/>
          </a:p>
          <a:p>
            <a:pPr marL="0" indent="0"/>
            <a:r>
              <a:rPr lang="en-GB" sz="2000" dirty="0"/>
              <a:t>Maths departments in participant schools, through collaboration and experimentation, develop new and shared ways of preparing for, and teaching, challenging topics.</a:t>
            </a:r>
          </a:p>
          <a:p>
            <a:pPr marL="0" indent="0"/>
            <a:endParaRPr lang="en-GB" sz="1000" dirty="0"/>
          </a:p>
          <a:p>
            <a:pPr marL="0" indent="0"/>
            <a:r>
              <a:rPr lang="en-GB" sz="2000" dirty="0"/>
              <a:t>Pupils become more confident in their own skills and abilities, developing a deeper and more connected understanding of prior content thus enabling them to better tackle the challenging topics. </a:t>
            </a:r>
          </a:p>
        </p:txBody>
      </p:sp>
    </p:spTree>
    <p:extLst>
      <p:ext uri="{BB962C8B-B14F-4D97-AF65-F5344CB8AC3E}">
        <p14:creationId xmlns:p14="http://schemas.microsoft.com/office/powerpoint/2010/main" val="309010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2428-8010-4873-8C4C-C40216042FC9}"/>
              </a:ext>
            </a:extLst>
          </p:cNvPr>
          <p:cNvSpPr>
            <a:spLocks noGrp="1"/>
          </p:cNvSpPr>
          <p:nvPr>
            <p:ph type="title"/>
          </p:nvPr>
        </p:nvSpPr>
        <p:spPr/>
        <p:txBody>
          <a:bodyPr/>
          <a:lstStyle/>
          <a:p>
            <a:r>
              <a:rPr lang="en-GB" dirty="0"/>
              <a:t>The wider context </a:t>
            </a:r>
          </a:p>
        </p:txBody>
      </p:sp>
      <p:sp>
        <p:nvSpPr>
          <p:cNvPr id="3" name="Content Placeholder 2">
            <a:extLst>
              <a:ext uri="{FF2B5EF4-FFF2-40B4-BE49-F238E27FC236}">
                <a16:creationId xmlns:a16="http://schemas.microsoft.com/office/drawing/2014/main" id="{F0954EC9-75E2-46C2-A293-2D0961BF9405}"/>
              </a:ext>
            </a:extLst>
          </p:cNvPr>
          <p:cNvSpPr>
            <a:spLocks noGrp="1"/>
          </p:cNvSpPr>
          <p:nvPr>
            <p:ph idx="1"/>
          </p:nvPr>
        </p:nvSpPr>
        <p:spPr>
          <a:xfrm>
            <a:off x="1016001" y="1827212"/>
            <a:ext cx="10562167" cy="4498432"/>
          </a:xfrm>
        </p:spPr>
        <p:txBody>
          <a:bodyPr/>
          <a:lstStyle/>
          <a:p>
            <a:pPr marL="0" indent="0"/>
            <a:endParaRPr lang="en-GB" sz="1000" dirty="0"/>
          </a:p>
          <a:p>
            <a:pPr marL="0" indent="0"/>
            <a:r>
              <a:rPr lang="en-GB" sz="2000" dirty="0"/>
              <a:t>The changes to GCSE Mathematics, with </a:t>
            </a:r>
            <a:r>
              <a:rPr lang="en-GB" sz="2000" b="1" dirty="0"/>
              <a:t>new and deeper content </a:t>
            </a:r>
            <a:r>
              <a:rPr lang="en-GB" sz="2000" dirty="0"/>
              <a:t>moving into both Higher and Foundation areas, have created challenges for both students and teachers. At both tiers, teachers have found themselves teaching ‘new’ topics, and perhaps topics that </a:t>
            </a:r>
            <a:r>
              <a:rPr lang="en-GB" sz="2000" b="1" dirty="0"/>
              <a:t>challenge their own subject knowledge</a:t>
            </a:r>
            <a:r>
              <a:rPr lang="en-GB" sz="2000" dirty="0"/>
              <a:t>.</a:t>
            </a:r>
          </a:p>
          <a:p>
            <a:pPr marL="0" indent="0"/>
            <a:endParaRPr lang="en-GB" sz="1000" dirty="0"/>
          </a:p>
          <a:p>
            <a:pPr marL="0" indent="0"/>
            <a:r>
              <a:rPr lang="en-GB" sz="2000" dirty="0"/>
              <a:t>At the same time, at both tiers, students have been confronted by topics that, based on their prior attainment, have </a:t>
            </a:r>
            <a:r>
              <a:rPr lang="en-GB" sz="2000" b="1" dirty="0"/>
              <a:t>stretched them significantly</a:t>
            </a:r>
            <a:r>
              <a:rPr lang="en-GB" sz="2000" dirty="0"/>
              <a:t>. To address this changed landscape, it is helpful to stand back, take stock from the first two years experience of teaching and exam-sitting, and explore ways to adjust teaching approaches to maximise the chances of future cohorts of KS4 students being taught these new topic areas more effectively.</a:t>
            </a:r>
          </a:p>
          <a:p>
            <a:pPr marL="0" indent="0"/>
            <a:endParaRPr lang="en-GB" sz="1000" dirty="0"/>
          </a:p>
          <a:p>
            <a:pPr marL="0" indent="0"/>
            <a:r>
              <a:rPr lang="en-GB" sz="2000" dirty="0"/>
              <a:t>A fruitful way of doing this is for teachers from different schools to compare notes, share current and previous experiences, and collaborate to develop effective models both of individual teacher professional development and of departmental working.</a:t>
            </a:r>
          </a:p>
        </p:txBody>
      </p:sp>
    </p:spTree>
    <p:extLst>
      <p:ext uri="{BB962C8B-B14F-4D97-AF65-F5344CB8AC3E}">
        <p14:creationId xmlns:p14="http://schemas.microsoft.com/office/powerpoint/2010/main" val="85482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C7DFF-501B-4362-A862-48ADCD5346DB}"/>
              </a:ext>
            </a:extLst>
          </p:cNvPr>
          <p:cNvSpPr>
            <a:spLocks noGrp="1"/>
          </p:cNvSpPr>
          <p:nvPr>
            <p:ph type="title"/>
          </p:nvPr>
        </p:nvSpPr>
        <p:spPr/>
        <p:txBody>
          <a:bodyPr/>
          <a:lstStyle/>
          <a:p>
            <a:r>
              <a:rPr lang="en-GB" dirty="0"/>
              <a:t>Expectations of participants and their schools </a:t>
            </a:r>
          </a:p>
        </p:txBody>
      </p:sp>
      <p:sp>
        <p:nvSpPr>
          <p:cNvPr id="3" name="Content Placeholder 2">
            <a:extLst>
              <a:ext uri="{FF2B5EF4-FFF2-40B4-BE49-F238E27FC236}">
                <a16:creationId xmlns:a16="http://schemas.microsoft.com/office/drawing/2014/main" id="{C4AAE642-66C8-445C-9280-F96B50739247}"/>
              </a:ext>
            </a:extLst>
          </p:cNvPr>
          <p:cNvSpPr>
            <a:spLocks noGrp="1"/>
          </p:cNvSpPr>
          <p:nvPr>
            <p:ph idx="1"/>
          </p:nvPr>
        </p:nvSpPr>
        <p:spPr/>
        <p:txBody>
          <a:bodyPr/>
          <a:lstStyle/>
          <a:p>
            <a:endParaRPr lang="en-GB" sz="1000" dirty="0"/>
          </a:p>
          <a:p>
            <a:r>
              <a:rPr lang="en-GB" sz="2000" b="1" dirty="0"/>
              <a:t>Participating teachers </a:t>
            </a:r>
            <a:r>
              <a:rPr lang="en-GB" sz="2000" dirty="0"/>
              <a:t>will be expected to: </a:t>
            </a:r>
          </a:p>
          <a:p>
            <a:endParaRPr lang="en-GB" sz="1000" dirty="0"/>
          </a:p>
          <a:p>
            <a:pPr marL="457200" indent="-457200">
              <a:buFont typeface="Arial" panose="020B0604020202020204" pitchFamily="34" charset="0"/>
              <a:buChar char="•"/>
            </a:pPr>
            <a:r>
              <a:rPr lang="en-GB" sz="2000" dirty="0"/>
              <a:t>Share ideas and activities with others </a:t>
            </a:r>
          </a:p>
          <a:p>
            <a:pPr marL="457200" indent="-457200">
              <a:buFont typeface="Arial" panose="020B0604020202020204" pitchFamily="34" charset="0"/>
              <a:buChar char="•"/>
            </a:pPr>
            <a:r>
              <a:rPr lang="en-GB" sz="2000" dirty="0"/>
              <a:t>Reflect critically upon their own teaching approaches </a:t>
            </a:r>
          </a:p>
          <a:p>
            <a:pPr marL="457200" indent="-457200">
              <a:buFont typeface="Arial" panose="020B0604020202020204" pitchFamily="34" charset="0"/>
              <a:buChar char="•"/>
            </a:pPr>
            <a:r>
              <a:rPr lang="en-GB" sz="2000" dirty="0"/>
              <a:t>Trial a range of approaches, strategies and activities agreed upon by the Work Group </a:t>
            </a:r>
          </a:p>
          <a:p>
            <a:endParaRPr lang="en-GB" sz="2000" dirty="0"/>
          </a:p>
          <a:p>
            <a:r>
              <a:rPr lang="en-GB" sz="2000" b="1" dirty="0"/>
              <a:t>Maths departments </a:t>
            </a:r>
            <a:r>
              <a:rPr lang="en-GB" sz="2000" dirty="0"/>
              <a:t>in participating schools will be expected to: </a:t>
            </a:r>
          </a:p>
          <a:p>
            <a:pPr>
              <a:buFont typeface="Arial" panose="020B0604020202020204" pitchFamily="34" charset="0"/>
              <a:buChar char="•"/>
            </a:pPr>
            <a:r>
              <a:rPr lang="en-GB" sz="2000" dirty="0"/>
              <a:t>Support the participants by allowing them to trial activities and to disseminate findings at departmental meetings </a:t>
            </a:r>
          </a:p>
          <a:p>
            <a:endParaRPr lang="en-GB" dirty="0"/>
          </a:p>
        </p:txBody>
      </p:sp>
    </p:spTree>
    <p:extLst>
      <p:ext uri="{BB962C8B-B14F-4D97-AF65-F5344CB8AC3E}">
        <p14:creationId xmlns:p14="http://schemas.microsoft.com/office/powerpoint/2010/main" val="200835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5CFFE81-45B5-4EC2-A7F8-86BA8F9369F1}"/>
              </a:ext>
            </a:extLst>
          </p:cNvPr>
          <p:cNvPicPr>
            <a:picLocks noGrp="1" noChangeAspect="1"/>
          </p:cNvPicPr>
          <p:nvPr>
            <p:ph idx="1"/>
          </p:nvPr>
        </p:nvPicPr>
        <p:blipFill rotWithShape="1">
          <a:blip r:embed="rId2"/>
          <a:srcRect l="18373" t="17390" r="30771" b="13508"/>
          <a:stretch/>
        </p:blipFill>
        <p:spPr>
          <a:xfrm>
            <a:off x="2229633" y="946966"/>
            <a:ext cx="7239454" cy="5533187"/>
          </a:xfrm>
          <a:prstGeom prst="rect">
            <a:avLst/>
          </a:prstGeom>
        </p:spPr>
      </p:pic>
    </p:spTree>
    <p:extLst>
      <p:ext uri="{BB962C8B-B14F-4D97-AF65-F5344CB8AC3E}">
        <p14:creationId xmlns:p14="http://schemas.microsoft.com/office/powerpoint/2010/main" val="328855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8C459-3864-4589-A769-EC8B130F1944}"/>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E0BF2FC5-E7D7-4D60-8AC6-81FA8A4B2A70}"/>
              </a:ext>
            </a:extLst>
          </p:cNvPr>
          <p:cNvPicPr>
            <a:picLocks noGrp="1" noChangeAspect="1"/>
          </p:cNvPicPr>
          <p:nvPr>
            <p:ph idx="1"/>
          </p:nvPr>
        </p:nvPicPr>
        <p:blipFill rotWithShape="1">
          <a:blip r:embed="rId3"/>
          <a:srcRect l="3648" t="27570" r="18901" b="57952"/>
          <a:stretch/>
        </p:blipFill>
        <p:spPr>
          <a:xfrm>
            <a:off x="214334" y="3429000"/>
            <a:ext cx="11823178" cy="1243208"/>
          </a:xfrm>
          <a:prstGeom prst="rect">
            <a:avLst/>
          </a:prstGeom>
        </p:spPr>
      </p:pic>
    </p:spTree>
    <p:extLst>
      <p:ext uri="{BB962C8B-B14F-4D97-AF65-F5344CB8AC3E}">
        <p14:creationId xmlns:p14="http://schemas.microsoft.com/office/powerpoint/2010/main" val="147591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CFFA55D-53D8-4CBE-89EF-2AFFD9F2E13E}"/>
              </a:ext>
            </a:extLst>
          </p:cNvPr>
          <p:cNvPicPr>
            <a:picLocks noGrp="1" noChangeAspect="1"/>
          </p:cNvPicPr>
          <p:nvPr>
            <p:ph idx="1"/>
          </p:nvPr>
        </p:nvPicPr>
        <p:blipFill rotWithShape="1">
          <a:blip r:embed="rId2"/>
          <a:srcRect l="17175" t="18592" r="34987" b="50951"/>
          <a:stretch/>
        </p:blipFill>
        <p:spPr>
          <a:xfrm>
            <a:off x="0" y="1352811"/>
            <a:ext cx="11962356" cy="4283901"/>
          </a:xfrm>
          <a:prstGeom prst="rect">
            <a:avLst/>
          </a:prstGeom>
        </p:spPr>
      </p:pic>
    </p:spTree>
    <p:extLst>
      <p:ext uri="{BB962C8B-B14F-4D97-AF65-F5344CB8AC3E}">
        <p14:creationId xmlns:p14="http://schemas.microsoft.com/office/powerpoint/2010/main" val="21120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268D60-6F00-4C66-B454-561277DD4526}"/>
              </a:ext>
            </a:extLst>
          </p:cNvPr>
          <p:cNvPicPr>
            <a:picLocks noChangeAspect="1"/>
          </p:cNvPicPr>
          <p:nvPr/>
        </p:nvPicPr>
        <p:blipFill rotWithShape="1">
          <a:blip r:embed="rId3"/>
          <a:srcRect l="5548" t="33971" r="29623" b="14339"/>
          <a:stretch/>
        </p:blipFill>
        <p:spPr>
          <a:xfrm>
            <a:off x="789141" y="1701258"/>
            <a:ext cx="9136828" cy="4097817"/>
          </a:xfrm>
          <a:prstGeom prst="rect">
            <a:avLst/>
          </a:prstGeom>
        </p:spPr>
      </p:pic>
    </p:spTree>
    <p:extLst>
      <p:ext uri="{BB962C8B-B14F-4D97-AF65-F5344CB8AC3E}">
        <p14:creationId xmlns:p14="http://schemas.microsoft.com/office/powerpoint/2010/main" val="21888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F261B2B-B225-4E0A-9432-0CA192F688CC}"/>
              </a:ext>
            </a:extLst>
          </p:cNvPr>
          <p:cNvPicPr>
            <a:picLocks noGrp="1" noChangeAspect="1"/>
          </p:cNvPicPr>
          <p:nvPr>
            <p:ph idx="1"/>
          </p:nvPr>
        </p:nvPicPr>
        <p:blipFill rotWithShape="1">
          <a:blip r:embed="rId2"/>
          <a:srcRect l="10497" t="54224" r="17414" b="14421"/>
          <a:stretch/>
        </p:blipFill>
        <p:spPr>
          <a:xfrm>
            <a:off x="88775" y="1590806"/>
            <a:ext cx="11724481" cy="2868460"/>
          </a:xfrm>
          <a:prstGeom prst="rect">
            <a:avLst/>
          </a:prstGeom>
        </p:spPr>
      </p:pic>
    </p:spTree>
    <p:extLst>
      <p:ext uri="{BB962C8B-B14F-4D97-AF65-F5344CB8AC3E}">
        <p14:creationId xmlns:p14="http://schemas.microsoft.com/office/powerpoint/2010/main" val="374031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5510B15-6741-4777-AA0F-E4120E463789}"/>
              </a:ext>
            </a:extLst>
          </p:cNvPr>
          <p:cNvPicPr>
            <a:picLocks noGrp="1" noChangeAspect="1"/>
          </p:cNvPicPr>
          <p:nvPr>
            <p:ph idx="1"/>
          </p:nvPr>
        </p:nvPicPr>
        <p:blipFill rotWithShape="1">
          <a:blip r:embed="rId2"/>
          <a:srcRect l="5625" t="35648" r="17675" b="49504"/>
          <a:stretch/>
        </p:blipFill>
        <p:spPr>
          <a:xfrm>
            <a:off x="495426" y="2329841"/>
            <a:ext cx="10928311" cy="1189973"/>
          </a:xfrm>
          <a:prstGeom prst="rect">
            <a:avLst/>
          </a:prstGeom>
        </p:spPr>
      </p:pic>
    </p:spTree>
    <p:extLst>
      <p:ext uri="{BB962C8B-B14F-4D97-AF65-F5344CB8AC3E}">
        <p14:creationId xmlns:p14="http://schemas.microsoft.com/office/powerpoint/2010/main" val="72497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E235B7F-5FB4-4411-BC28-ED1090573046}"/>
              </a:ext>
            </a:extLst>
          </p:cNvPr>
          <p:cNvPicPr>
            <a:picLocks noGrp="1" noChangeAspect="1"/>
          </p:cNvPicPr>
          <p:nvPr>
            <p:ph idx="1"/>
          </p:nvPr>
        </p:nvPicPr>
        <p:blipFill rotWithShape="1">
          <a:blip r:embed="rId2"/>
          <a:srcRect l="10325" t="38928" r="21181" b="33903"/>
          <a:stretch/>
        </p:blipFill>
        <p:spPr>
          <a:xfrm>
            <a:off x="173332" y="2107503"/>
            <a:ext cx="11845335" cy="2642993"/>
          </a:xfrm>
          <a:prstGeom prst="rect">
            <a:avLst/>
          </a:prstGeom>
        </p:spPr>
      </p:pic>
    </p:spTree>
    <p:extLst>
      <p:ext uri="{BB962C8B-B14F-4D97-AF65-F5344CB8AC3E}">
        <p14:creationId xmlns:p14="http://schemas.microsoft.com/office/powerpoint/2010/main" val="226931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0AB47F1-F4A5-4588-87DB-24F434F6DC86}"/>
              </a:ext>
            </a:extLst>
          </p:cNvPr>
          <p:cNvPicPr>
            <a:picLocks noGrp="1" noChangeAspect="1"/>
          </p:cNvPicPr>
          <p:nvPr>
            <p:ph idx="1"/>
          </p:nvPr>
        </p:nvPicPr>
        <p:blipFill rotWithShape="1">
          <a:blip r:embed="rId2"/>
          <a:srcRect l="5017" t="13128" r="19469" b="4680"/>
          <a:stretch/>
        </p:blipFill>
        <p:spPr>
          <a:xfrm>
            <a:off x="1540701" y="1221670"/>
            <a:ext cx="8500162" cy="5204182"/>
          </a:xfrm>
          <a:prstGeom prst="rect">
            <a:avLst/>
          </a:prstGeom>
        </p:spPr>
      </p:pic>
    </p:spTree>
    <p:extLst>
      <p:ext uri="{BB962C8B-B14F-4D97-AF65-F5344CB8AC3E}">
        <p14:creationId xmlns:p14="http://schemas.microsoft.com/office/powerpoint/2010/main" val="230196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D203511-5E83-428E-B2CE-BD63DD8DB85A}"/>
              </a:ext>
            </a:extLst>
          </p:cNvPr>
          <p:cNvPicPr>
            <a:picLocks noGrp="1" noChangeAspect="1"/>
          </p:cNvPicPr>
          <p:nvPr>
            <p:ph idx="1"/>
          </p:nvPr>
        </p:nvPicPr>
        <p:blipFill rotWithShape="1">
          <a:blip r:embed="rId2"/>
          <a:srcRect l="5703" t="16782" r="23236" b="12290"/>
          <a:stretch/>
        </p:blipFill>
        <p:spPr>
          <a:xfrm>
            <a:off x="764088" y="1258880"/>
            <a:ext cx="9292213" cy="5217075"/>
          </a:xfrm>
          <a:prstGeom prst="rect">
            <a:avLst/>
          </a:prstGeom>
        </p:spPr>
      </p:pic>
    </p:spTree>
    <p:extLst>
      <p:ext uri="{BB962C8B-B14F-4D97-AF65-F5344CB8AC3E}">
        <p14:creationId xmlns:p14="http://schemas.microsoft.com/office/powerpoint/2010/main" val="54737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034A73-C356-4EDD-95A5-A0ADC616F752}"/>
              </a:ext>
            </a:extLst>
          </p:cNvPr>
          <p:cNvPicPr>
            <a:picLocks noGrp="1" noChangeAspect="1"/>
          </p:cNvPicPr>
          <p:nvPr>
            <p:ph idx="1"/>
          </p:nvPr>
        </p:nvPicPr>
        <p:blipFill rotWithShape="1">
          <a:blip r:embed="rId2"/>
          <a:srcRect l="5189" t="59793" r="21037" b="26598"/>
          <a:stretch/>
        </p:blipFill>
        <p:spPr>
          <a:xfrm>
            <a:off x="281835" y="2977055"/>
            <a:ext cx="11628330" cy="1206638"/>
          </a:xfrm>
          <a:prstGeom prst="rect">
            <a:avLst/>
          </a:prstGeom>
        </p:spPr>
      </p:pic>
    </p:spTree>
    <p:extLst>
      <p:ext uri="{BB962C8B-B14F-4D97-AF65-F5344CB8AC3E}">
        <p14:creationId xmlns:p14="http://schemas.microsoft.com/office/powerpoint/2010/main" val="59134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C324797-0BDA-44ED-A79E-4C26B7CA83F8}"/>
              </a:ext>
            </a:extLst>
          </p:cNvPr>
          <p:cNvPicPr>
            <a:picLocks noGrp="1" noChangeAspect="1"/>
          </p:cNvPicPr>
          <p:nvPr>
            <p:ph idx="1"/>
          </p:nvPr>
        </p:nvPicPr>
        <p:blipFill rotWithShape="1">
          <a:blip r:embed="rId3"/>
          <a:srcRect l="9469" t="35046" r="24948" b="38470"/>
          <a:stretch/>
        </p:blipFill>
        <p:spPr>
          <a:xfrm>
            <a:off x="764088" y="1816274"/>
            <a:ext cx="11304376" cy="2567836"/>
          </a:xfrm>
          <a:prstGeom prst="rect">
            <a:avLst/>
          </a:prstGeom>
        </p:spPr>
      </p:pic>
    </p:spTree>
    <p:extLst>
      <p:ext uri="{BB962C8B-B14F-4D97-AF65-F5344CB8AC3E}">
        <p14:creationId xmlns:p14="http://schemas.microsoft.com/office/powerpoint/2010/main" val="393762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14FDEF4-42D7-4658-9890-160B8ECD61CC}"/>
              </a:ext>
            </a:extLst>
          </p:cNvPr>
          <p:cNvPicPr>
            <a:picLocks noGrp="1" noChangeAspect="1"/>
          </p:cNvPicPr>
          <p:nvPr>
            <p:ph idx="1"/>
          </p:nvPr>
        </p:nvPicPr>
        <p:blipFill rotWithShape="1">
          <a:blip r:embed="rId3"/>
          <a:srcRect l="5017" t="46614" r="13990" b="8941"/>
          <a:stretch/>
        </p:blipFill>
        <p:spPr>
          <a:xfrm>
            <a:off x="495838" y="1966586"/>
            <a:ext cx="11200323" cy="3457184"/>
          </a:xfrm>
          <a:prstGeom prst="rect">
            <a:avLst/>
          </a:prstGeom>
        </p:spPr>
      </p:pic>
    </p:spTree>
    <p:extLst>
      <p:ext uri="{BB962C8B-B14F-4D97-AF65-F5344CB8AC3E}">
        <p14:creationId xmlns:p14="http://schemas.microsoft.com/office/powerpoint/2010/main" val="327245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184554D-2C18-4B6B-AACC-0D4B2082652E}"/>
              </a:ext>
            </a:extLst>
          </p:cNvPr>
          <p:cNvPicPr>
            <a:picLocks noGrp="1" noChangeAspect="1"/>
          </p:cNvPicPr>
          <p:nvPr>
            <p:ph idx="1"/>
          </p:nvPr>
        </p:nvPicPr>
        <p:blipFill rotWithShape="1">
          <a:blip r:embed="rId2"/>
          <a:srcRect l="8414" t="41311" r="28674" b="32223"/>
          <a:stretch/>
        </p:blipFill>
        <p:spPr>
          <a:xfrm>
            <a:off x="87681" y="2492679"/>
            <a:ext cx="11750959" cy="2780778"/>
          </a:xfrm>
          <a:prstGeom prst="rect">
            <a:avLst/>
          </a:prstGeom>
        </p:spPr>
      </p:pic>
    </p:spTree>
    <p:extLst>
      <p:ext uri="{BB962C8B-B14F-4D97-AF65-F5344CB8AC3E}">
        <p14:creationId xmlns:p14="http://schemas.microsoft.com/office/powerpoint/2010/main" val="25332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F84AE04-C6BE-4EA7-99B1-1B31F5578708}"/>
              </a:ext>
            </a:extLst>
          </p:cNvPr>
          <p:cNvPicPr>
            <a:picLocks noGrp="1" noChangeAspect="1"/>
          </p:cNvPicPr>
          <p:nvPr>
            <p:ph idx="1"/>
          </p:nvPr>
        </p:nvPicPr>
        <p:blipFill rotWithShape="1">
          <a:blip r:embed="rId3"/>
          <a:srcRect l="8957" t="15259" r="15701" b="5289"/>
          <a:stretch/>
        </p:blipFill>
        <p:spPr>
          <a:xfrm>
            <a:off x="1478071" y="1225729"/>
            <a:ext cx="8660908" cy="5137494"/>
          </a:xfrm>
          <a:prstGeom prst="rect">
            <a:avLst/>
          </a:prstGeom>
        </p:spPr>
      </p:pic>
    </p:spTree>
    <p:extLst>
      <p:ext uri="{BB962C8B-B14F-4D97-AF65-F5344CB8AC3E}">
        <p14:creationId xmlns:p14="http://schemas.microsoft.com/office/powerpoint/2010/main" val="2187153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2EBB17C-E88F-47B1-8677-1F6A0C328D09}"/>
              </a:ext>
            </a:extLst>
          </p:cNvPr>
          <p:cNvPicPr>
            <a:picLocks noGrp="1" noChangeAspect="1"/>
          </p:cNvPicPr>
          <p:nvPr>
            <p:ph idx="1"/>
          </p:nvPr>
        </p:nvPicPr>
        <p:blipFill rotWithShape="1">
          <a:blip r:embed="rId2"/>
          <a:srcRect l="5531" t="33828" r="18442" b="51560"/>
          <a:stretch/>
        </p:blipFill>
        <p:spPr>
          <a:xfrm>
            <a:off x="165970" y="2555311"/>
            <a:ext cx="11470709" cy="1240076"/>
          </a:xfrm>
          <a:prstGeom prst="rect">
            <a:avLst/>
          </a:prstGeom>
        </p:spPr>
      </p:pic>
    </p:spTree>
    <p:extLst>
      <p:ext uri="{BB962C8B-B14F-4D97-AF65-F5344CB8AC3E}">
        <p14:creationId xmlns:p14="http://schemas.microsoft.com/office/powerpoint/2010/main" val="399767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14C8C49-654E-4A93-9F67-D8D0EF757748}"/>
              </a:ext>
            </a:extLst>
          </p:cNvPr>
          <p:cNvPicPr>
            <a:picLocks noGrp="1" noChangeAspect="1"/>
          </p:cNvPicPr>
          <p:nvPr>
            <p:ph idx="1"/>
          </p:nvPr>
        </p:nvPicPr>
        <p:blipFill rotWithShape="1">
          <a:blip r:embed="rId2"/>
          <a:srcRect l="5703" t="38928" r="19982" b="39991"/>
          <a:stretch/>
        </p:blipFill>
        <p:spPr>
          <a:xfrm>
            <a:off x="169065" y="2718148"/>
            <a:ext cx="11853870" cy="1891431"/>
          </a:xfrm>
          <a:prstGeom prst="rect">
            <a:avLst/>
          </a:prstGeom>
        </p:spPr>
      </p:pic>
    </p:spTree>
    <p:extLst>
      <p:ext uri="{BB962C8B-B14F-4D97-AF65-F5344CB8AC3E}">
        <p14:creationId xmlns:p14="http://schemas.microsoft.com/office/powerpoint/2010/main" val="325465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hape 131"/>
          <p:cNvSpPr>
            <a:spLocks noGrp="1"/>
          </p:cNvSpPr>
          <p:nvPr>
            <p:ph type="title"/>
          </p:nvPr>
        </p:nvSpPr>
        <p:spPr>
          <a:xfrm>
            <a:off x="992362" y="1179753"/>
            <a:ext cx="8362950" cy="677862"/>
          </a:xfrm>
        </p:spPr>
        <p:txBody>
          <a:bodyPr vert="horz" wrap="square" lIns="91425" tIns="45700" rIns="91425" bIns="45700" numCol="1" anchor="b" anchorCtr="0" compatLnSpc="1">
            <a:prstTxWarp prst="textNoShape">
              <a:avLst/>
            </a:prstTxWarp>
          </a:bodyPr>
          <a:lstStyle/>
          <a:p>
            <a:pPr>
              <a:buSzPct val="25000"/>
            </a:pPr>
            <a:r>
              <a:rPr lang="en-GB" dirty="0"/>
              <a:t>Subject aims and learning outcomes</a:t>
            </a:r>
            <a:endParaRPr lang="en-US" altLang="en-US" dirty="0">
              <a:cs typeface="Arial" panose="020B0604020202020204" pitchFamily="34" charset="0"/>
              <a:sym typeface="Arial" panose="020B0604020202020204" pitchFamily="34" charset="0"/>
            </a:endParaRPr>
          </a:p>
        </p:txBody>
      </p:sp>
      <p:sp>
        <p:nvSpPr>
          <p:cNvPr id="17411" name="Shape 132"/>
          <p:cNvSpPr>
            <a:spLocks noChangeArrowheads="1"/>
          </p:cNvSpPr>
          <p:nvPr/>
        </p:nvSpPr>
        <p:spPr bwMode="auto">
          <a:xfrm>
            <a:off x="6383338" y="3429000"/>
            <a:ext cx="914400" cy="914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marL="742950" indent="-285750">
              <a:spcBef>
                <a:spcPct val="20000"/>
              </a:spcBef>
              <a:buClr>
                <a:schemeClr val="tx2"/>
              </a:buClr>
              <a:buFont typeface="Arial" panose="020B0604020202020204" pitchFamily="34" charset="0"/>
              <a:defRPr sz="32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accent2"/>
              </a:buClr>
              <a:buFont typeface="Arial" panose="020B0604020202020204" pitchFamily="34" charset="0"/>
              <a:buChar char="●"/>
              <a:defRPr sz="1900">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9pPr>
          </a:lstStyle>
          <a:p>
            <a:pPr marL="742950" marR="0" lvl="0" indent="-285750" algn="l" defTabSz="914400" rtl="0" eaLnBrk="1" fontAlgn="base" latinLnBrk="0" hangingPunct="1">
              <a:lnSpc>
                <a:spcPct val="100000"/>
              </a:lnSpc>
              <a:spcBef>
                <a:spcPct val="0"/>
              </a:spcBef>
              <a:spcAft>
                <a:spcPct val="0"/>
              </a:spcAft>
              <a:buClr>
                <a:srgbClr val="00628C"/>
              </a:buClr>
              <a:buSzTx/>
              <a:buFont typeface="Arial" panose="020B0604020202020204" pitchFamily="34" charset="0"/>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7412" name="Shape 133"/>
          <p:cNvSpPr txBox="1">
            <a:spLocks noChangeArrowheads="1"/>
          </p:cNvSpPr>
          <p:nvPr/>
        </p:nvSpPr>
        <p:spPr bwMode="auto">
          <a:xfrm>
            <a:off x="1092570" y="1857615"/>
            <a:ext cx="853916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lr>
                <a:schemeClr val="tx2"/>
              </a:buClr>
              <a:buFont typeface="Arial" panose="020B0604020202020204" pitchFamily="34" charset="0"/>
              <a:defRPr sz="32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accent2"/>
              </a:buClr>
              <a:buFont typeface="Arial" panose="020B0604020202020204" pitchFamily="34" charset="0"/>
              <a:buChar char="●"/>
              <a:defRPr sz="1900">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9pPr>
          </a:lstStyle>
          <a:p>
            <a:endParaRPr lang="en-US" sz="1000" dirty="0">
              <a:solidFill>
                <a:srgbClr val="000000"/>
              </a:solidFill>
              <a:latin typeface="+mn-lt"/>
              <a:cs typeface="Arial" panose="020B0604020202020204" pitchFamily="34" charset="0"/>
            </a:endParaRPr>
          </a:p>
          <a:p>
            <a:r>
              <a:rPr lang="en-GB" sz="2000" dirty="0">
                <a:latin typeface="+mn-lt"/>
              </a:rPr>
              <a:t>GCSE specifications in mathematics should enable students to:</a:t>
            </a:r>
          </a:p>
          <a:p>
            <a:r>
              <a:rPr lang="en-GB" sz="2000" dirty="0">
                <a:latin typeface="+mn-lt"/>
              </a:rPr>
              <a:t> </a:t>
            </a:r>
          </a:p>
          <a:p>
            <a:pPr marL="457200" indent="-457200">
              <a:buFont typeface="+mj-lt"/>
              <a:buAutoNum type="arabicPeriod"/>
            </a:pPr>
            <a:r>
              <a:rPr lang="en-GB" sz="2000" b="1" dirty="0">
                <a:latin typeface="+mn-lt"/>
              </a:rPr>
              <a:t>develop fluent knowledge</a:t>
            </a:r>
            <a:r>
              <a:rPr lang="en-GB" sz="2000" dirty="0">
                <a:latin typeface="+mn-lt"/>
              </a:rPr>
              <a:t>, skills and understanding of mathematical methods and concepts</a:t>
            </a:r>
          </a:p>
          <a:p>
            <a:pPr marL="457200" indent="-457200">
              <a:buFont typeface="+mj-lt"/>
              <a:buAutoNum type="arabicPeriod"/>
            </a:pPr>
            <a:endParaRPr lang="en-GB" sz="1000" dirty="0">
              <a:latin typeface="+mn-lt"/>
            </a:endParaRPr>
          </a:p>
          <a:p>
            <a:pPr marL="457200" indent="-457200">
              <a:buFont typeface="+mj-lt"/>
              <a:buAutoNum type="arabicPeriod"/>
            </a:pPr>
            <a:r>
              <a:rPr lang="en-GB" sz="2000" dirty="0">
                <a:latin typeface="+mn-lt"/>
              </a:rPr>
              <a:t>acquire, select and apply mathematical </a:t>
            </a:r>
            <a:r>
              <a:rPr lang="en-GB" sz="2000" b="1" dirty="0">
                <a:latin typeface="+mn-lt"/>
              </a:rPr>
              <a:t>techniques to solve problems</a:t>
            </a:r>
          </a:p>
          <a:p>
            <a:pPr marL="457200" indent="-457200">
              <a:buFont typeface="+mj-lt"/>
              <a:buAutoNum type="arabicPeriod"/>
            </a:pPr>
            <a:endParaRPr lang="en-GB" sz="1000" dirty="0">
              <a:latin typeface="+mn-lt"/>
            </a:endParaRPr>
          </a:p>
          <a:p>
            <a:pPr marL="457200" indent="-457200">
              <a:buFont typeface="+mj-lt"/>
              <a:buAutoNum type="arabicPeriod"/>
            </a:pPr>
            <a:r>
              <a:rPr lang="en-GB" sz="2000" b="1" dirty="0">
                <a:latin typeface="+mn-lt"/>
              </a:rPr>
              <a:t>reason mathematically</a:t>
            </a:r>
            <a:r>
              <a:rPr lang="en-GB" sz="2000" dirty="0">
                <a:latin typeface="+mn-lt"/>
              </a:rPr>
              <a:t>, make deductions and inferences and draw conclusions</a:t>
            </a:r>
          </a:p>
          <a:p>
            <a:pPr marL="228600" indent="-228600">
              <a:buFont typeface="+mj-lt"/>
              <a:buAutoNum type="arabicPeriod"/>
            </a:pPr>
            <a:endParaRPr lang="en-GB" sz="1000" dirty="0">
              <a:latin typeface="+mn-lt"/>
            </a:endParaRPr>
          </a:p>
          <a:p>
            <a:pPr marL="457200" indent="-457200">
              <a:buFont typeface="+mj-lt"/>
              <a:buAutoNum type="arabicPeriod"/>
            </a:pPr>
            <a:r>
              <a:rPr lang="en-GB" sz="2000" dirty="0">
                <a:latin typeface="+mn-lt"/>
              </a:rPr>
              <a:t>comprehend, interpret and </a:t>
            </a:r>
            <a:r>
              <a:rPr lang="en-GB" sz="2000" b="1" dirty="0">
                <a:latin typeface="+mn-lt"/>
              </a:rPr>
              <a:t>communicate mathematical information </a:t>
            </a:r>
            <a:r>
              <a:rPr lang="en-GB" sz="2000" dirty="0">
                <a:latin typeface="+mn-lt"/>
              </a:rPr>
              <a:t>in a variety of forms appropriate to the information and context. </a:t>
            </a:r>
          </a:p>
          <a:p>
            <a:endParaRPr lang="en-GB" sz="2000" dirty="0">
              <a:latin typeface="+mn-lt"/>
            </a:endParaRPr>
          </a:p>
        </p:txBody>
      </p:sp>
    </p:spTree>
    <p:extLst>
      <p:ext uri="{BB962C8B-B14F-4D97-AF65-F5344CB8AC3E}">
        <p14:creationId xmlns:p14="http://schemas.microsoft.com/office/powerpoint/2010/main" val="176490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3464C-59FC-4394-BC91-58F17650A7E1}"/>
              </a:ext>
            </a:extLst>
          </p:cNvPr>
          <p:cNvSpPr>
            <a:spLocks noGrp="1"/>
          </p:cNvSpPr>
          <p:nvPr>
            <p:ph type="title"/>
          </p:nvPr>
        </p:nvSpPr>
        <p:spPr/>
        <p:txBody>
          <a:bodyPr/>
          <a:lstStyle/>
          <a:p>
            <a:r>
              <a:rPr lang="en-GB" dirty="0"/>
              <a:t>Reasoning and Pupil Background</a:t>
            </a:r>
          </a:p>
        </p:txBody>
      </p:sp>
      <p:sp>
        <p:nvSpPr>
          <p:cNvPr id="3" name="Content Placeholder 2">
            <a:extLst>
              <a:ext uri="{FF2B5EF4-FFF2-40B4-BE49-F238E27FC236}">
                <a16:creationId xmlns:a16="http://schemas.microsoft.com/office/drawing/2014/main" id="{48CFDF3E-9C98-4DBF-902F-E6744D276B05}"/>
              </a:ext>
            </a:extLst>
          </p:cNvPr>
          <p:cNvSpPr>
            <a:spLocks noGrp="1"/>
          </p:cNvSpPr>
          <p:nvPr>
            <p:ph idx="1"/>
          </p:nvPr>
        </p:nvSpPr>
        <p:spPr/>
        <p:txBody>
          <a:bodyPr/>
          <a:lstStyle/>
          <a:p>
            <a:pPr marL="0" indent="12700"/>
            <a:endParaRPr lang="en-GB" sz="1000" b="1" i="1" dirty="0"/>
          </a:p>
          <a:p>
            <a:pPr marL="0" indent="12700" algn="ctr"/>
            <a:r>
              <a:rPr lang="en-GB" sz="2400" b="1" i="1" dirty="0"/>
              <a:t>Children from high SES backgrounds are generally better at mathematical reasoning</a:t>
            </a:r>
            <a:r>
              <a:rPr lang="en-GB" sz="2400" dirty="0"/>
              <a:t> </a:t>
            </a:r>
            <a:r>
              <a:rPr lang="en-GB" sz="2400" b="1" i="1" dirty="0"/>
              <a:t>than their peers</a:t>
            </a:r>
          </a:p>
          <a:p>
            <a:pPr marL="0" indent="12700"/>
            <a:endParaRPr lang="en-GB" sz="1600" dirty="0"/>
          </a:p>
          <a:p>
            <a:pPr marL="0" indent="12700"/>
            <a:r>
              <a:rPr lang="en-GB" sz="2000" dirty="0"/>
              <a:t>Individual children whose SES status is high are on the whole better at mathematical reasoning than those from lower SES homes, even if they are at the same school. The influence of SES at the individual level is similar to an effective educational intervention: it raises the average level of performance and reduces the variation between children, and consequently the proportion of children who show difficulty in mathematics. </a:t>
            </a:r>
          </a:p>
          <a:p>
            <a:pPr marL="0" indent="12700"/>
            <a:endParaRPr lang="en-GB" sz="1000" dirty="0"/>
          </a:p>
          <a:p>
            <a:pPr marL="0" indent="12700"/>
            <a:r>
              <a:rPr lang="en-GB" sz="2000" dirty="0"/>
              <a:t>SES also operates at the level of the school. Children, who go to Primary schools in which the SES composition is high, reason about mathematics more successfully than children at schools with a lower SES composition, whatever their own social background.</a:t>
            </a:r>
          </a:p>
          <a:p>
            <a:endParaRPr lang="en-GB" dirty="0"/>
          </a:p>
        </p:txBody>
      </p:sp>
    </p:spTree>
    <p:extLst>
      <p:ext uri="{BB962C8B-B14F-4D97-AF65-F5344CB8AC3E}">
        <p14:creationId xmlns:p14="http://schemas.microsoft.com/office/powerpoint/2010/main" val="33717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C17A-BEB4-4062-9F67-D8E7106FD5FE}"/>
              </a:ext>
            </a:extLst>
          </p:cNvPr>
          <p:cNvSpPr>
            <a:spLocks noGrp="1"/>
          </p:cNvSpPr>
          <p:nvPr>
            <p:ph type="title"/>
          </p:nvPr>
        </p:nvSpPr>
        <p:spPr/>
        <p:txBody>
          <a:bodyPr/>
          <a:lstStyle/>
          <a:p>
            <a:r>
              <a:rPr lang="en-GB" dirty="0"/>
              <a:t>Reasoning and Pupil Organisation </a:t>
            </a:r>
          </a:p>
        </p:txBody>
      </p:sp>
      <p:sp>
        <p:nvSpPr>
          <p:cNvPr id="3" name="Content Placeholder 2">
            <a:extLst>
              <a:ext uri="{FF2B5EF4-FFF2-40B4-BE49-F238E27FC236}">
                <a16:creationId xmlns:a16="http://schemas.microsoft.com/office/drawing/2014/main" id="{32923F02-071A-41B8-AFBD-8F3C72E2BBDA}"/>
              </a:ext>
            </a:extLst>
          </p:cNvPr>
          <p:cNvSpPr>
            <a:spLocks noGrp="1"/>
          </p:cNvSpPr>
          <p:nvPr>
            <p:ph idx="1"/>
          </p:nvPr>
        </p:nvSpPr>
        <p:spPr/>
        <p:txBody>
          <a:bodyPr/>
          <a:lstStyle/>
          <a:p>
            <a:endParaRPr lang="en-GB" sz="1200" b="1" dirty="0"/>
          </a:p>
          <a:p>
            <a:pPr marL="0" indent="0" algn="ctr"/>
            <a:r>
              <a:rPr lang="en-GB" sz="2400" b="1" i="1" dirty="0"/>
              <a:t>Ability grouping improves reasoning very slightly in the top ability group, but hinders the progress of children in the other groups.</a:t>
            </a:r>
            <a:endParaRPr lang="en-GB" sz="2400" dirty="0"/>
          </a:p>
          <a:p>
            <a:pPr marL="0" indent="0"/>
            <a:endParaRPr lang="en-GB" sz="2000" dirty="0"/>
          </a:p>
          <a:p>
            <a:pPr marL="0" indent="0"/>
            <a:r>
              <a:rPr lang="en-GB" sz="2000" dirty="0"/>
              <a:t>Setting only improves mathematical achievement of children in the top ability group, but this effect is small. It actually hinders the progress of children in the other groups. It also influences children’s self-confidence in maths: children of the same level of ability placed in a lower ability group are less confident in their ability than those placed in a higher group.</a:t>
            </a:r>
          </a:p>
          <a:p>
            <a:pPr marL="0" indent="0"/>
            <a:r>
              <a:rPr lang="en-GB" sz="2000" dirty="0"/>
              <a:t> </a:t>
            </a:r>
          </a:p>
          <a:p>
            <a:pPr marL="0" indent="0"/>
            <a:r>
              <a:rPr lang="en-GB" sz="2000" dirty="0"/>
              <a:t>Schools need to consider alternatives to grouping children by ability levels if they want to promote higher achievement for children with all levels of ability.</a:t>
            </a:r>
          </a:p>
          <a:p>
            <a:pPr marL="0" indent="0"/>
            <a:r>
              <a:rPr lang="en-GB" sz="2000" dirty="0"/>
              <a:t> </a:t>
            </a:r>
          </a:p>
          <a:p>
            <a:r>
              <a:rPr lang="en-GB" dirty="0"/>
              <a:t> </a:t>
            </a:r>
          </a:p>
          <a:p>
            <a:r>
              <a:rPr lang="en-GB" dirty="0"/>
              <a:t> </a:t>
            </a:r>
          </a:p>
          <a:p>
            <a:r>
              <a:rPr lang="en-GB" dirty="0"/>
              <a:t> </a:t>
            </a:r>
          </a:p>
          <a:p>
            <a:endParaRPr lang="en-GB" sz="1200" b="1" dirty="0"/>
          </a:p>
        </p:txBody>
      </p:sp>
    </p:spTree>
    <p:extLst>
      <p:ext uri="{BB962C8B-B14F-4D97-AF65-F5344CB8AC3E}">
        <p14:creationId xmlns:p14="http://schemas.microsoft.com/office/powerpoint/2010/main" val="51369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pPr marL="0" lvl="0" indent="0">
              <a:buNone/>
            </a:pPr>
            <a:r>
              <a:rPr lang="en-GB" dirty="0"/>
              <a:t>Topics that challenged ‘Higher’ pupils</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marL="457200" lvl="0" indent="-457200">
              <a:buFont typeface="Arial" panose="020B0604020202020204" pitchFamily="34" charset="0"/>
              <a:buChar char="•"/>
            </a:pPr>
            <a:endParaRPr lang="en-GB" sz="2000" dirty="0"/>
          </a:p>
          <a:p>
            <a:pPr marL="457200" lvl="0" indent="-457200">
              <a:buFont typeface="Arial" panose="020B0604020202020204" pitchFamily="34" charset="0"/>
              <a:buChar char="•"/>
            </a:pPr>
            <a:r>
              <a:rPr lang="en-GB" sz="2400" dirty="0"/>
              <a:t>Proof</a:t>
            </a:r>
          </a:p>
          <a:p>
            <a:pPr marL="457200" lvl="0" indent="-457200">
              <a:buFont typeface="Arial" panose="020B0604020202020204" pitchFamily="34" charset="0"/>
              <a:buChar char="•"/>
            </a:pPr>
            <a:r>
              <a:rPr lang="en-GB" sz="2400" dirty="0"/>
              <a:t>Inequalities</a:t>
            </a:r>
          </a:p>
          <a:p>
            <a:pPr marL="457200" lvl="0" indent="-457200">
              <a:buFont typeface="Arial" panose="020B0604020202020204" pitchFamily="34" charset="0"/>
              <a:buChar char="•"/>
            </a:pPr>
            <a:r>
              <a:rPr lang="en-GB" sz="2400" dirty="0"/>
              <a:t>Negative numbers</a:t>
            </a:r>
          </a:p>
          <a:p>
            <a:pPr marL="457200" lvl="0" indent="-457200">
              <a:buFont typeface="Arial" panose="020B0604020202020204" pitchFamily="34" charset="0"/>
              <a:buChar char="•"/>
            </a:pPr>
            <a:r>
              <a:rPr lang="en-GB" sz="2400" dirty="0"/>
              <a:t>Units (converting, compound measures)</a:t>
            </a:r>
          </a:p>
          <a:p>
            <a:pPr marL="457200" lvl="0" indent="-457200">
              <a:buFont typeface="Arial" panose="020B0604020202020204" pitchFamily="34" charset="0"/>
              <a:buChar char="•"/>
            </a:pPr>
            <a:r>
              <a:rPr lang="en-GB" sz="2400" dirty="0"/>
              <a:t>Ratio and proportion</a:t>
            </a:r>
          </a:p>
          <a:p>
            <a:pPr marL="457200" lvl="0" indent="-457200">
              <a:buFont typeface="Arial" panose="020B0604020202020204" pitchFamily="34" charset="0"/>
              <a:buChar char="•"/>
            </a:pPr>
            <a:r>
              <a:rPr lang="en-GB" sz="2400" dirty="0"/>
              <a:t>Geometric reasonin</a:t>
            </a:r>
            <a:r>
              <a:rPr lang="en-GB" sz="2000" dirty="0"/>
              <a:t>g</a:t>
            </a:r>
          </a:p>
        </p:txBody>
      </p:sp>
    </p:spTree>
    <p:extLst>
      <p:ext uri="{BB962C8B-B14F-4D97-AF65-F5344CB8AC3E}">
        <p14:creationId xmlns:p14="http://schemas.microsoft.com/office/powerpoint/2010/main" val="195441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pPr marL="0" lvl="0" indent="0">
              <a:buNone/>
            </a:pPr>
            <a:r>
              <a:rPr lang="en-GB" dirty="0"/>
              <a:t>Topics that challenged ‘Foundation’ pupils</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marL="457200" lvl="0" indent="-457200">
              <a:lnSpc>
                <a:spcPct val="80000"/>
              </a:lnSpc>
              <a:buFont typeface="Arial" panose="020B0604020202020204" pitchFamily="34" charset="0"/>
              <a:buChar char="•"/>
            </a:pPr>
            <a:endParaRPr lang="en-GB" sz="2000" dirty="0"/>
          </a:p>
          <a:p>
            <a:pPr marL="457200" lvl="0" indent="-457200">
              <a:lnSpc>
                <a:spcPct val="80000"/>
              </a:lnSpc>
              <a:buFont typeface="Arial" panose="020B0604020202020204" pitchFamily="34" charset="0"/>
              <a:buChar char="•"/>
            </a:pPr>
            <a:r>
              <a:rPr lang="en-GB" sz="2400" dirty="0"/>
              <a:t>Metric units</a:t>
            </a:r>
          </a:p>
          <a:p>
            <a:pPr marL="457200" lvl="0" indent="-457200">
              <a:lnSpc>
                <a:spcPct val="80000"/>
              </a:lnSpc>
              <a:buFont typeface="Arial" panose="020B0604020202020204" pitchFamily="34" charset="0"/>
              <a:buChar char="•"/>
            </a:pPr>
            <a:r>
              <a:rPr lang="en-GB" sz="2400" dirty="0"/>
              <a:t>Bearings</a:t>
            </a:r>
          </a:p>
          <a:p>
            <a:pPr marL="457200" lvl="0" indent="-457200">
              <a:lnSpc>
                <a:spcPct val="80000"/>
              </a:lnSpc>
              <a:buFont typeface="Arial" panose="020B0604020202020204" pitchFamily="34" charset="0"/>
              <a:buChar char="•"/>
            </a:pPr>
            <a:r>
              <a:rPr lang="en-GB" sz="2400" dirty="0"/>
              <a:t>Algebra (particularly factorising and substitution)</a:t>
            </a:r>
          </a:p>
          <a:p>
            <a:pPr marL="457200" lvl="0" indent="-457200">
              <a:lnSpc>
                <a:spcPct val="80000"/>
              </a:lnSpc>
              <a:buFont typeface="Arial" panose="020B0604020202020204" pitchFamily="34" charset="0"/>
              <a:buChar char="•"/>
            </a:pPr>
            <a:r>
              <a:rPr lang="en-GB" sz="2400" dirty="0"/>
              <a:t>Simultaneous equations</a:t>
            </a:r>
          </a:p>
          <a:p>
            <a:pPr marL="457200" lvl="0" indent="-457200">
              <a:lnSpc>
                <a:spcPct val="80000"/>
              </a:lnSpc>
              <a:buFont typeface="Arial" panose="020B0604020202020204" pitchFamily="34" charset="0"/>
              <a:buChar char="•"/>
            </a:pPr>
            <a:r>
              <a:rPr lang="en-GB" sz="2400" dirty="0"/>
              <a:t>Fractions, decimals and percentages</a:t>
            </a:r>
          </a:p>
          <a:p>
            <a:pPr marL="457200" lvl="0" indent="-457200">
              <a:lnSpc>
                <a:spcPct val="80000"/>
              </a:lnSpc>
              <a:buFont typeface="Arial" panose="020B0604020202020204" pitchFamily="34" charset="0"/>
              <a:buChar char="•"/>
            </a:pPr>
            <a:r>
              <a:rPr lang="en-GB" sz="2400" dirty="0"/>
              <a:t>Ratio and proportion</a:t>
            </a:r>
          </a:p>
        </p:txBody>
      </p:sp>
    </p:spTree>
    <p:extLst>
      <p:ext uri="{BB962C8B-B14F-4D97-AF65-F5344CB8AC3E}">
        <p14:creationId xmlns:p14="http://schemas.microsoft.com/office/powerpoint/2010/main" val="12566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pPr marL="0" lvl="0" indent="0">
              <a:buNone/>
            </a:pPr>
            <a:r>
              <a:rPr lang="en-GB" dirty="0"/>
              <a:t>Topics for NCP Focus</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lvl="0">
              <a:buFont typeface="Arial" panose="020B0604020202020204" pitchFamily="34" charset="0"/>
              <a:buChar char="•"/>
            </a:pPr>
            <a:endParaRPr lang="en-GB" sz="2000" dirty="0"/>
          </a:p>
          <a:p>
            <a:pPr lvl="0">
              <a:buFont typeface="Arial" panose="020B0604020202020204" pitchFamily="34" charset="0"/>
              <a:buChar char="•"/>
            </a:pPr>
            <a:r>
              <a:rPr lang="en-GB" sz="2400" dirty="0"/>
              <a:t>Quadratics</a:t>
            </a:r>
          </a:p>
          <a:p>
            <a:pPr lvl="0">
              <a:buFont typeface="Arial" panose="020B0604020202020204" pitchFamily="34" charset="0"/>
              <a:buChar char="•"/>
            </a:pPr>
            <a:r>
              <a:rPr lang="en-GB" sz="2400" dirty="0"/>
              <a:t>Negative/Directed numbers</a:t>
            </a:r>
          </a:p>
          <a:p>
            <a:pPr lvl="0">
              <a:buFont typeface="Arial" panose="020B0604020202020204" pitchFamily="34" charset="0"/>
              <a:buChar char="•"/>
            </a:pPr>
            <a:r>
              <a:rPr lang="en-GB" sz="2400" dirty="0"/>
              <a:t>Linear Simultaneous Equations</a:t>
            </a:r>
          </a:p>
          <a:p>
            <a:pPr lvl="0">
              <a:buFont typeface="Arial" panose="020B0604020202020204" pitchFamily="34" charset="0"/>
              <a:buChar char="•"/>
            </a:pPr>
            <a:r>
              <a:rPr lang="en-GB" sz="2400" dirty="0"/>
              <a:t>Trigonometry</a:t>
            </a:r>
          </a:p>
          <a:p>
            <a:pPr lvl="0">
              <a:buFont typeface="Arial" panose="020B0604020202020204" pitchFamily="34" charset="0"/>
              <a:buChar char="•"/>
            </a:pPr>
            <a:r>
              <a:rPr lang="en-GB" sz="2400" dirty="0"/>
              <a:t>Proof (algebraic and geometric)</a:t>
            </a:r>
          </a:p>
          <a:p>
            <a:pPr lvl="0">
              <a:buFont typeface="Arial" panose="020B0604020202020204" pitchFamily="34" charset="0"/>
              <a:buChar char="•"/>
            </a:pPr>
            <a:r>
              <a:rPr lang="en-GB" sz="2400" dirty="0"/>
              <a:t>Bearings and/or Vectors </a:t>
            </a:r>
          </a:p>
          <a:p>
            <a:pPr lvl="0">
              <a:buFont typeface="Arial" panose="020B0604020202020204" pitchFamily="34" charset="0"/>
              <a:buChar char="•"/>
            </a:pPr>
            <a:r>
              <a:rPr lang="en-GB" sz="2400" dirty="0"/>
              <a:t>Ratio and proportional reasoning</a:t>
            </a:r>
          </a:p>
        </p:txBody>
      </p:sp>
    </p:spTree>
    <p:extLst>
      <p:ext uri="{BB962C8B-B14F-4D97-AF65-F5344CB8AC3E}">
        <p14:creationId xmlns:p14="http://schemas.microsoft.com/office/powerpoint/2010/main" val="188398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9DC4-5BF5-4E09-94DC-4BABAB6F066E}"/>
              </a:ext>
            </a:extLst>
          </p:cNvPr>
          <p:cNvSpPr>
            <a:spLocks noGrp="1"/>
          </p:cNvSpPr>
          <p:nvPr>
            <p:ph type="title"/>
          </p:nvPr>
        </p:nvSpPr>
        <p:spPr/>
        <p:txBody>
          <a:bodyPr/>
          <a:lstStyle/>
          <a:p>
            <a:r>
              <a:rPr lang="en-GB" dirty="0"/>
              <a:t>Plan for the Workgroup</a:t>
            </a:r>
          </a:p>
        </p:txBody>
      </p:sp>
      <p:sp>
        <p:nvSpPr>
          <p:cNvPr id="3" name="Content Placeholder 2">
            <a:extLst>
              <a:ext uri="{FF2B5EF4-FFF2-40B4-BE49-F238E27FC236}">
                <a16:creationId xmlns:a16="http://schemas.microsoft.com/office/drawing/2014/main" id="{613811E2-16BE-4AAF-9C4F-2C8541DC4BB8}"/>
              </a:ext>
            </a:extLst>
          </p:cNvPr>
          <p:cNvSpPr>
            <a:spLocks noGrp="1"/>
          </p:cNvSpPr>
          <p:nvPr>
            <p:ph idx="1"/>
          </p:nvPr>
        </p:nvSpPr>
        <p:spPr/>
        <p:txBody>
          <a:bodyPr/>
          <a:lstStyle/>
          <a:p>
            <a:endParaRPr lang="en-GB" sz="1000" dirty="0"/>
          </a:p>
          <a:p>
            <a:pPr>
              <a:buFont typeface="Arial" panose="020B0604020202020204" pitchFamily="34" charset="0"/>
              <a:buChar char="•"/>
            </a:pPr>
            <a:r>
              <a:rPr lang="en-GB" sz="2400" dirty="0"/>
              <a:t>During the year we work on what makes these topics “challenging”</a:t>
            </a:r>
          </a:p>
          <a:p>
            <a:pPr>
              <a:buFont typeface="Arial" panose="020B0604020202020204" pitchFamily="34" charset="0"/>
              <a:buChar char="•"/>
            </a:pPr>
            <a:r>
              <a:rPr lang="en-GB" sz="2400" dirty="0"/>
              <a:t>We explore frameworks for preparing to teach a topic</a:t>
            </a:r>
          </a:p>
          <a:p>
            <a:pPr>
              <a:buFont typeface="Arial" panose="020B0604020202020204" pitchFamily="34" charset="0"/>
              <a:buChar char="•"/>
            </a:pPr>
            <a:r>
              <a:rPr lang="en-GB" sz="2400" dirty="0"/>
              <a:t>We explore a conceptual map/structure for topics</a:t>
            </a:r>
          </a:p>
          <a:p>
            <a:pPr>
              <a:buFont typeface="Arial" panose="020B0604020202020204" pitchFamily="34" charset="0"/>
              <a:buChar char="•"/>
            </a:pPr>
            <a:r>
              <a:rPr lang="en-GB" sz="2400" dirty="0"/>
              <a:t>We look for big ideas, misconceptions, connections</a:t>
            </a:r>
          </a:p>
          <a:p>
            <a:pPr>
              <a:buFont typeface="Arial" panose="020B0604020202020204" pitchFamily="34" charset="0"/>
              <a:buChar char="•"/>
            </a:pPr>
            <a:r>
              <a:rPr lang="en-GB" sz="2400" dirty="0"/>
              <a:t>We search out existing resources</a:t>
            </a:r>
          </a:p>
          <a:p>
            <a:pPr>
              <a:buFont typeface="Arial" panose="020B0604020202020204" pitchFamily="34" charset="0"/>
              <a:buChar char="•"/>
            </a:pPr>
            <a:r>
              <a:rPr lang="en-GB" sz="2400" dirty="0"/>
              <a:t>We consider whether we produce a resource for teachers or pupils</a:t>
            </a:r>
          </a:p>
          <a:p>
            <a:pPr>
              <a:buFont typeface="Arial" panose="020B0604020202020204" pitchFamily="34" charset="0"/>
              <a:buChar char="•"/>
            </a:pPr>
            <a:endParaRPr lang="en-GB" sz="2400" dirty="0"/>
          </a:p>
        </p:txBody>
      </p:sp>
    </p:spTree>
    <p:extLst>
      <p:ext uri="{BB962C8B-B14F-4D97-AF65-F5344CB8AC3E}">
        <p14:creationId xmlns:p14="http://schemas.microsoft.com/office/powerpoint/2010/main" val="411230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p:cNvGrpSpPr>
            <a:grpSpLocks/>
          </p:cNvGrpSpPr>
          <p:nvPr/>
        </p:nvGrpSpPr>
        <p:grpSpPr bwMode="auto">
          <a:xfrm>
            <a:off x="1698625" y="1268414"/>
            <a:ext cx="8712200" cy="5329237"/>
            <a:chOff x="240" y="1248"/>
            <a:chExt cx="5232" cy="2832"/>
          </a:xfrm>
        </p:grpSpPr>
        <p:sp>
          <p:nvSpPr>
            <p:cNvPr id="44037" name="AutoShape 3"/>
            <p:cNvSpPr>
              <a:spLocks noChangeArrowheads="1"/>
            </p:cNvSpPr>
            <p:nvPr/>
          </p:nvSpPr>
          <p:spPr bwMode="auto">
            <a:xfrm>
              <a:off x="3360" y="1248"/>
              <a:ext cx="2112" cy="2832"/>
            </a:xfrm>
            <a:prstGeom prst="roundRect">
              <a:avLst>
                <a:gd name="adj" fmla="val 16667"/>
              </a:avLst>
            </a:prstGeom>
            <a:solidFill>
              <a:srgbClr val="DCF0F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spcAft>
                  <a:spcPct val="30000"/>
                </a:spcAft>
                <a:buClr>
                  <a:srgbClr val="1D9CAB"/>
                </a:buClr>
                <a:buSzPct val="140000"/>
                <a:buFont typeface="Wingdings" panose="05000000000000000000" pitchFamily="2" charset="2"/>
                <a:buChar char="§"/>
                <a:defRPr sz="2000">
                  <a:solidFill>
                    <a:schemeClr val="tx1"/>
                  </a:solidFill>
                  <a:latin typeface="Tahoma" panose="020B0604030504040204" pitchFamily="34" charset="0"/>
                </a:defRPr>
              </a:lvl1pPr>
              <a:lvl2pPr marL="742950" indent="-285750">
                <a:spcBef>
                  <a:spcPct val="20000"/>
                </a:spcBef>
                <a:buClr>
                  <a:srgbClr val="1D9CAB"/>
                </a:buClr>
                <a:buSzPct val="125000"/>
                <a:buFont typeface="Wingdings" panose="05000000000000000000" pitchFamily="2" charset="2"/>
                <a:buChar char="§"/>
                <a:defRPr sz="2000">
                  <a:solidFill>
                    <a:schemeClr val="tx1"/>
                  </a:solidFill>
                  <a:latin typeface="Tahoma" panose="020B0604030504040204" pitchFamily="34" charset="0"/>
                </a:defRPr>
              </a:lvl2pPr>
              <a:lvl3pPr marL="1143000" indent="-228600">
                <a:spcBef>
                  <a:spcPct val="20000"/>
                </a:spcBef>
                <a:buClr>
                  <a:srgbClr val="1D9CAB"/>
                </a:buClr>
                <a:buFont typeface="Wingdings" panose="05000000000000000000" pitchFamily="2" charset="2"/>
                <a:buChar char="§"/>
                <a:defRPr sz="2000">
                  <a:solidFill>
                    <a:schemeClr val="tx1"/>
                  </a:solidFill>
                  <a:latin typeface="Tahoma" panose="020B0604030504040204" pitchFamily="34" charset="0"/>
                </a:defRPr>
              </a:lvl3pPr>
              <a:lvl4pPr marL="1600200" indent="-228600">
                <a:spcBef>
                  <a:spcPct val="20000"/>
                </a:spcBef>
                <a:buClr>
                  <a:srgbClr val="1D9CAB"/>
                </a:buClr>
                <a:buFont typeface="Wingdings" panose="05000000000000000000" pitchFamily="2" charset="2"/>
                <a:buChar char="§"/>
                <a:defRPr>
                  <a:solidFill>
                    <a:schemeClr val="tx1"/>
                  </a:solidFill>
                  <a:latin typeface="Tahoma" panose="020B0604030504040204" pitchFamily="34" charset="0"/>
                </a:defRPr>
              </a:lvl4pPr>
              <a:lvl5pPr marL="2057400" indent="-228600">
                <a:spcBef>
                  <a:spcPct val="20000"/>
                </a:spcBef>
                <a:buClr>
                  <a:srgbClr val="1D9CAB"/>
                </a:buClr>
                <a:buFont typeface="Wingdings" panose="05000000000000000000" pitchFamily="2" charset="2"/>
                <a:buChar char="§"/>
                <a:defRPr>
                  <a:solidFill>
                    <a:schemeClr val="tx1"/>
                  </a:solidFill>
                  <a:latin typeface="Tahoma" panose="020B0604030504040204" pitchFamily="34" charset="0"/>
                </a:defRPr>
              </a:lvl5pPr>
              <a:lvl6pPr marL="25146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6pPr>
              <a:lvl7pPr marL="29718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7pPr>
              <a:lvl8pPr marL="34290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8pPr>
              <a:lvl9pPr marL="38862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9pPr>
            </a:lstStyle>
            <a:p>
              <a:pPr algn="ctr" eaLnBrk="0" fontAlgn="base" hangingPunct="0">
                <a:spcBef>
                  <a:spcPct val="0"/>
                </a:spcBef>
                <a:spcAft>
                  <a:spcPct val="0"/>
                </a:spcAft>
                <a:buClrTx/>
                <a:buSzTx/>
                <a:buFontTx/>
                <a:buNone/>
              </a:pPr>
              <a:r>
                <a:rPr lang="en-US" altLang="en-US" sz="2400">
                  <a:solidFill>
                    <a:srgbClr val="2092B6"/>
                  </a:solidFill>
                  <a:latin typeface="Times" panose="02020603050405020304" pitchFamily="18" charset="0"/>
                </a:rPr>
                <a:t> </a:t>
              </a:r>
            </a:p>
          </p:txBody>
        </p:sp>
        <p:sp>
          <p:nvSpPr>
            <p:cNvPr id="44038" name="Rectangle 4"/>
            <p:cNvSpPr>
              <a:spLocks noChangeArrowheads="1"/>
            </p:cNvSpPr>
            <p:nvPr/>
          </p:nvSpPr>
          <p:spPr bwMode="auto">
            <a:xfrm>
              <a:off x="240" y="1248"/>
              <a:ext cx="3696" cy="2832"/>
            </a:xfrm>
            <a:prstGeom prst="rect">
              <a:avLst/>
            </a:prstGeom>
            <a:solidFill>
              <a:srgbClr val="DCF0F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spcAft>
                  <a:spcPct val="30000"/>
                </a:spcAft>
                <a:buClr>
                  <a:srgbClr val="1D9CAB"/>
                </a:buClr>
                <a:buSzPct val="140000"/>
                <a:buFont typeface="Wingdings" panose="05000000000000000000" pitchFamily="2" charset="2"/>
                <a:buChar char="§"/>
                <a:defRPr sz="2000">
                  <a:solidFill>
                    <a:schemeClr val="tx1"/>
                  </a:solidFill>
                  <a:latin typeface="Tahoma" panose="020B0604030504040204" pitchFamily="34" charset="0"/>
                </a:defRPr>
              </a:lvl1pPr>
              <a:lvl2pPr marL="742950" indent="-285750">
                <a:spcBef>
                  <a:spcPct val="20000"/>
                </a:spcBef>
                <a:buClr>
                  <a:srgbClr val="1D9CAB"/>
                </a:buClr>
                <a:buSzPct val="125000"/>
                <a:buFont typeface="Wingdings" panose="05000000000000000000" pitchFamily="2" charset="2"/>
                <a:buChar char="§"/>
                <a:defRPr sz="2000">
                  <a:solidFill>
                    <a:schemeClr val="tx1"/>
                  </a:solidFill>
                  <a:latin typeface="Tahoma" panose="020B0604030504040204" pitchFamily="34" charset="0"/>
                </a:defRPr>
              </a:lvl2pPr>
              <a:lvl3pPr marL="1143000" indent="-228600">
                <a:spcBef>
                  <a:spcPct val="20000"/>
                </a:spcBef>
                <a:buClr>
                  <a:srgbClr val="1D9CAB"/>
                </a:buClr>
                <a:buFont typeface="Wingdings" panose="05000000000000000000" pitchFamily="2" charset="2"/>
                <a:buChar char="§"/>
                <a:defRPr sz="2000">
                  <a:solidFill>
                    <a:schemeClr val="tx1"/>
                  </a:solidFill>
                  <a:latin typeface="Tahoma" panose="020B0604030504040204" pitchFamily="34" charset="0"/>
                </a:defRPr>
              </a:lvl3pPr>
              <a:lvl4pPr marL="1600200" indent="-228600">
                <a:spcBef>
                  <a:spcPct val="20000"/>
                </a:spcBef>
                <a:buClr>
                  <a:srgbClr val="1D9CAB"/>
                </a:buClr>
                <a:buFont typeface="Wingdings" panose="05000000000000000000" pitchFamily="2" charset="2"/>
                <a:buChar char="§"/>
                <a:defRPr>
                  <a:solidFill>
                    <a:schemeClr val="tx1"/>
                  </a:solidFill>
                  <a:latin typeface="Tahoma" panose="020B0604030504040204" pitchFamily="34" charset="0"/>
                </a:defRPr>
              </a:lvl4pPr>
              <a:lvl5pPr marL="2057400" indent="-228600">
                <a:spcBef>
                  <a:spcPct val="20000"/>
                </a:spcBef>
                <a:buClr>
                  <a:srgbClr val="1D9CAB"/>
                </a:buClr>
                <a:buFont typeface="Wingdings" panose="05000000000000000000" pitchFamily="2" charset="2"/>
                <a:buChar char="§"/>
                <a:defRPr>
                  <a:solidFill>
                    <a:schemeClr val="tx1"/>
                  </a:solidFill>
                  <a:latin typeface="Tahoma" panose="020B0604030504040204" pitchFamily="34" charset="0"/>
                </a:defRPr>
              </a:lvl5pPr>
              <a:lvl6pPr marL="25146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6pPr>
              <a:lvl7pPr marL="29718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7pPr>
              <a:lvl8pPr marL="34290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8pPr>
              <a:lvl9pPr marL="3886200" indent="-228600" eaLnBrk="0" fontAlgn="base" hangingPunct="0">
                <a:spcBef>
                  <a:spcPct val="20000"/>
                </a:spcBef>
                <a:spcAft>
                  <a:spcPct val="0"/>
                </a:spcAft>
                <a:buClr>
                  <a:srgbClr val="1D9CAB"/>
                </a:buClr>
                <a:buFont typeface="Wingdings" panose="05000000000000000000" pitchFamily="2" charset="2"/>
                <a:buChar char="§"/>
                <a:defRPr>
                  <a:solidFill>
                    <a:schemeClr val="tx1"/>
                  </a:solidFill>
                  <a:latin typeface="Tahoma" panose="020B0604030504040204" pitchFamily="34" charset="0"/>
                </a:defRPr>
              </a:lvl9pPr>
            </a:lstStyle>
            <a:p>
              <a:pPr eaLnBrk="0" fontAlgn="base" hangingPunct="0">
                <a:spcAft>
                  <a:spcPct val="0"/>
                </a:spcAft>
                <a:buClr>
                  <a:srgbClr val="7AC6E8"/>
                </a:buClr>
                <a:buSzTx/>
                <a:buFont typeface="Wingdings" panose="05000000000000000000" pitchFamily="2" charset="2"/>
                <a:buChar char="n"/>
              </a:pPr>
              <a:endParaRPr lang="en-GB" altLang="en-US" sz="2800">
                <a:solidFill>
                  <a:srgbClr val="000000"/>
                </a:solidFill>
              </a:endParaRPr>
            </a:p>
          </p:txBody>
        </p:sp>
      </p:grpSp>
      <p:sp>
        <p:nvSpPr>
          <p:cNvPr id="44035" name="Rectangle 5"/>
          <p:cNvSpPr>
            <a:spLocks noGrp="1" noChangeArrowheads="1"/>
          </p:cNvSpPr>
          <p:nvPr>
            <p:ph type="title" idx="4294967295"/>
          </p:nvPr>
        </p:nvSpPr>
        <p:spPr>
          <a:xfrm>
            <a:off x="1714500" y="260351"/>
            <a:ext cx="7118350" cy="1008063"/>
          </a:xfrm>
        </p:spPr>
        <p:txBody>
          <a:bodyPr/>
          <a:lstStyle/>
          <a:p>
            <a:pPr eaLnBrk="1" hangingPunct="1"/>
            <a:r>
              <a:rPr lang="en-GB" altLang="en-US"/>
              <a:t>Knowledge of the next/previous PoS</a:t>
            </a:r>
            <a:endParaRPr lang="en-GB" altLang="en-US" sz="2800"/>
          </a:p>
        </p:txBody>
      </p:sp>
      <p:sp>
        <p:nvSpPr>
          <p:cNvPr id="50180" name="Rectangle 6"/>
          <p:cNvSpPr>
            <a:spLocks noGrp="1" noChangeArrowheads="1"/>
          </p:cNvSpPr>
          <p:nvPr>
            <p:ph type="body" idx="4294967295"/>
          </p:nvPr>
        </p:nvSpPr>
        <p:spPr>
          <a:xfrm>
            <a:off x="1704975" y="1268414"/>
            <a:ext cx="8705850" cy="5329237"/>
          </a:xfrm>
        </p:spPr>
        <p:txBody>
          <a:bodyPr/>
          <a:lstStyle/>
          <a:p>
            <a:pPr eaLnBrk="1" hangingPunct="1">
              <a:spcBef>
                <a:spcPts val="300"/>
              </a:spcBef>
              <a:spcAft>
                <a:spcPts val="500"/>
              </a:spcAft>
              <a:defRPr/>
            </a:pPr>
            <a:r>
              <a:rPr lang="en-GB" sz="2400" dirty="0"/>
              <a:t>Over time, teachers become familiar with the mathematics for the year group or key stages that they teach. </a:t>
            </a:r>
          </a:p>
          <a:p>
            <a:pPr eaLnBrk="1" hangingPunct="1">
              <a:spcBef>
                <a:spcPts val="300"/>
              </a:spcBef>
              <a:spcAft>
                <a:spcPts val="500"/>
              </a:spcAft>
              <a:defRPr/>
            </a:pPr>
            <a:r>
              <a:rPr lang="en-GB" sz="2400" dirty="0"/>
              <a:t>Teachers are often less familiar with the preceding or succeeding programmes of study or exam </a:t>
            </a:r>
            <a:r>
              <a:rPr lang="en-GB" sz="2400" dirty="0">
                <a:solidFill>
                  <a:schemeClr val="accent4"/>
                </a:solidFill>
              </a:rPr>
              <a:t>specifications</a:t>
            </a:r>
            <a:r>
              <a:rPr lang="en-GB" sz="2400" dirty="0"/>
              <a:t>.</a:t>
            </a:r>
          </a:p>
          <a:p>
            <a:pPr eaLnBrk="1" hangingPunct="1">
              <a:spcBef>
                <a:spcPts val="300"/>
              </a:spcBef>
              <a:spcAft>
                <a:spcPts val="500"/>
              </a:spcAft>
              <a:defRPr/>
            </a:pPr>
            <a:r>
              <a:rPr lang="en-GB" sz="2400" dirty="0">
                <a:solidFill>
                  <a:schemeClr val="accent4"/>
                </a:solidFill>
              </a:rPr>
              <a:t>Understanding how a topic:</a:t>
            </a:r>
          </a:p>
          <a:p>
            <a:pPr lvl="1" eaLnBrk="1" hangingPunct="1">
              <a:spcBef>
                <a:spcPts val="300"/>
              </a:spcBef>
              <a:spcAft>
                <a:spcPts val="500"/>
              </a:spcAft>
              <a:defRPr/>
            </a:pPr>
            <a:r>
              <a:rPr lang="en-GB" sz="2400" dirty="0">
                <a:solidFill>
                  <a:schemeClr val="accent4"/>
                </a:solidFill>
              </a:rPr>
              <a:t>builds on earlier learning</a:t>
            </a:r>
          </a:p>
          <a:p>
            <a:pPr lvl="1" eaLnBrk="1" hangingPunct="1">
              <a:spcBef>
                <a:spcPts val="300"/>
              </a:spcBef>
              <a:spcAft>
                <a:spcPts val="500"/>
              </a:spcAft>
              <a:defRPr/>
            </a:pPr>
            <a:r>
              <a:rPr lang="en-GB" sz="2400" dirty="0">
                <a:solidFill>
                  <a:schemeClr val="accent4"/>
                </a:solidFill>
              </a:rPr>
              <a:t>develops beyond the current year/key stage </a:t>
            </a:r>
          </a:p>
          <a:p>
            <a:pPr marL="400050" lvl="1" indent="0" eaLnBrk="1" hangingPunct="1">
              <a:spcBef>
                <a:spcPts val="300"/>
              </a:spcBef>
              <a:spcAft>
                <a:spcPts val="500"/>
              </a:spcAft>
              <a:buNone/>
              <a:defRPr/>
            </a:pPr>
            <a:r>
              <a:rPr lang="en-GB" sz="2400" dirty="0">
                <a:solidFill>
                  <a:schemeClr val="accent4"/>
                </a:solidFill>
              </a:rPr>
              <a:t>helps to inform teaching approaches that equip pupils best, including for future learning.</a:t>
            </a:r>
            <a:r>
              <a:rPr lang="en-GB" altLang="en-US" sz="2400" dirty="0"/>
              <a:t> </a:t>
            </a:r>
          </a:p>
          <a:p>
            <a:pPr eaLnBrk="1" hangingPunct="1">
              <a:spcBef>
                <a:spcPts val="300"/>
              </a:spcBef>
              <a:spcAft>
                <a:spcPts val="500"/>
              </a:spcAft>
              <a:defRPr/>
            </a:pPr>
            <a:r>
              <a:rPr lang="en-GB" altLang="en-US" sz="2400" dirty="0">
                <a:sym typeface="Symbol" pitchFamily="18" charset="2"/>
              </a:rPr>
              <a:t>This is all about progression and connection-making:</a:t>
            </a:r>
          </a:p>
          <a:p>
            <a:pPr lvl="1" eaLnBrk="1" hangingPunct="1">
              <a:spcAft>
                <a:spcPts val="600"/>
              </a:spcAft>
              <a:defRPr/>
            </a:pPr>
            <a:r>
              <a:rPr lang="en-GB" altLang="en-US" sz="2400" dirty="0">
                <a:sym typeface="Symbol" pitchFamily="18" charset="2"/>
              </a:rPr>
              <a:t>from </a:t>
            </a:r>
            <a:r>
              <a:rPr lang="en-GB" altLang="en-US" sz="2400" dirty="0"/>
              <a:t>one unit of work/topic/lesson to the next</a:t>
            </a:r>
          </a:p>
          <a:p>
            <a:pPr lvl="1" eaLnBrk="1" hangingPunct="1">
              <a:spcAft>
                <a:spcPts val="600"/>
              </a:spcAft>
              <a:defRPr/>
            </a:pPr>
            <a:r>
              <a:rPr lang="en-GB" altLang="en-US" sz="2400" dirty="0"/>
              <a:t>within lessons.</a:t>
            </a:r>
            <a:endParaRPr lang="en-GB" sz="2400" dirty="0">
              <a:solidFill>
                <a:schemeClr val="accent4"/>
              </a:solidFill>
            </a:endParaRPr>
          </a:p>
          <a:p>
            <a:pPr lvl="1" eaLnBrk="1" hangingPunct="1">
              <a:spcAft>
                <a:spcPts val="600"/>
              </a:spcAft>
              <a:defRPr/>
            </a:pPr>
            <a:endParaRPr lang="en-GB" altLang="en-US" sz="2400" dirty="0"/>
          </a:p>
          <a:p>
            <a:pPr marL="0" indent="0" eaLnBrk="1" hangingPunct="1">
              <a:spcBef>
                <a:spcPts val="300"/>
              </a:spcBef>
              <a:spcAft>
                <a:spcPts val="500"/>
              </a:spcAft>
              <a:buNone/>
              <a:defRPr/>
            </a:pPr>
            <a:endParaRPr lang="en-GB" sz="2400" dirty="0">
              <a:solidFill>
                <a:schemeClr val="accent4"/>
              </a:solidFill>
            </a:endParaRPr>
          </a:p>
          <a:p>
            <a:pPr marL="0" indent="0" eaLnBrk="1" hangingPunct="1">
              <a:spcBef>
                <a:spcPts val="300"/>
              </a:spcBef>
              <a:spcAft>
                <a:spcPts val="500"/>
              </a:spcAft>
              <a:buNone/>
              <a:defRPr/>
            </a:pPr>
            <a:endParaRPr lang="en-GB" sz="2400" dirty="0"/>
          </a:p>
          <a:p>
            <a:pPr marL="0" indent="0" eaLnBrk="1" hangingPunct="1">
              <a:buNone/>
              <a:defRPr/>
            </a:pPr>
            <a:endParaRPr lang="en-GB" sz="2400" dirty="0"/>
          </a:p>
        </p:txBody>
      </p:sp>
    </p:spTree>
    <p:extLst>
      <p:ext uri="{BB962C8B-B14F-4D97-AF65-F5344CB8AC3E}">
        <p14:creationId xmlns:p14="http://schemas.microsoft.com/office/powerpoint/2010/main" val="2997220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0">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180">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180">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180">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0180">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180">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18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hape 328"/>
          <p:cNvSpPr>
            <a:spLocks noGrp="1"/>
          </p:cNvSpPr>
          <p:nvPr>
            <p:ph type="title"/>
          </p:nvPr>
        </p:nvSpPr>
        <p:spPr>
          <a:xfrm>
            <a:off x="1121341" y="1268413"/>
            <a:ext cx="8362950" cy="679450"/>
          </a:xfrm>
        </p:spPr>
        <p:txBody>
          <a:bodyPr vert="horz" wrap="square" lIns="91425" tIns="45700" rIns="91425" bIns="45700" numCol="1" anchor="b" anchorCtr="0" compatLnSpc="1">
            <a:prstTxWarp prst="textNoShape">
              <a:avLst/>
            </a:prstTxWarp>
          </a:bodyPr>
          <a:lstStyle/>
          <a:p>
            <a:pPr>
              <a:buSzPct val="25000"/>
            </a:pPr>
            <a:r>
              <a:rPr lang="en-US" altLang="en-US" dirty="0">
                <a:cs typeface="Arial" panose="020B0604020202020204" pitchFamily="34" charset="0"/>
                <a:sym typeface="Arial" panose="020B0604020202020204" pitchFamily="34" charset="0"/>
              </a:rPr>
              <a:t>National Curriculum</a:t>
            </a:r>
          </a:p>
        </p:txBody>
      </p:sp>
      <p:sp>
        <p:nvSpPr>
          <p:cNvPr id="41987" name="Shape 329"/>
          <p:cNvSpPr>
            <a:spLocks noChangeArrowheads="1"/>
          </p:cNvSpPr>
          <p:nvPr/>
        </p:nvSpPr>
        <p:spPr bwMode="auto">
          <a:xfrm>
            <a:off x="6383338" y="3429000"/>
            <a:ext cx="914400" cy="914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marL="742950" indent="-285750">
              <a:spcBef>
                <a:spcPct val="20000"/>
              </a:spcBef>
              <a:buClr>
                <a:schemeClr val="tx2"/>
              </a:buClr>
              <a:buFont typeface="Arial" panose="020B0604020202020204" pitchFamily="34" charset="0"/>
              <a:defRPr sz="32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accent2"/>
              </a:buClr>
              <a:buFont typeface="Arial" panose="020B0604020202020204" pitchFamily="34" charset="0"/>
              <a:buChar char="●"/>
              <a:defRPr sz="1900">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9pPr>
          </a:lstStyle>
          <a:p>
            <a:pPr marL="742950" marR="0" lvl="0" indent="-285750" algn="l" defTabSz="914400" rtl="0" eaLnBrk="1" fontAlgn="base" latinLnBrk="0" hangingPunct="1">
              <a:lnSpc>
                <a:spcPct val="100000"/>
              </a:lnSpc>
              <a:spcBef>
                <a:spcPct val="0"/>
              </a:spcBef>
              <a:spcAft>
                <a:spcPct val="0"/>
              </a:spcAft>
              <a:buClr>
                <a:srgbClr val="00628C"/>
              </a:buClr>
              <a:buSzTx/>
              <a:buFont typeface="Arial" panose="020B0604020202020204" pitchFamily="34" charset="0"/>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30" name="Shape 330"/>
          <p:cNvSpPr txBox="1"/>
          <p:nvPr/>
        </p:nvSpPr>
        <p:spPr>
          <a:xfrm>
            <a:off x="1749425" y="2270126"/>
            <a:ext cx="8594725" cy="3319461"/>
          </a:xfrm>
          <a:prstGeom prst="rect">
            <a:avLst/>
          </a:prstGeom>
          <a:noFill/>
          <a:ln>
            <a:noFill/>
          </a:ln>
        </p:spPr>
        <p:txBody>
          <a:bodyPr lIns="91425" tIns="45700" rIns="91425" bIns="45700"/>
          <a:lstStyle/>
          <a:p>
            <a:pPr marL="0" marR="0" lvl="0" indent="0" algn="l" defTabSz="914400" rtl="0" eaLnBrk="1" fontAlgn="base" latinLnBrk="0" hangingPunct="1">
              <a:lnSpc>
                <a:spcPct val="100000"/>
              </a:lnSpc>
              <a:spcBef>
                <a:spcPts val="0"/>
              </a:spcBef>
              <a:spcAft>
                <a:spcPts val="0"/>
              </a:spcAft>
              <a:buClr>
                <a:srgbClr val="00628C"/>
              </a:buClr>
              <a:buSzPct val="25000"/>
              <a:buFont typeface="Arial" panose="020B0604020202020204" pitchFamily="34" charset="0"/>
              <a:buNone/>
              <a:tabLst/>
              <a:defRPr/>
            </a:pP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Aims </a:t>
            </a:r>
          </a:p>
          <a:p>
            <a:pPr marL="0" marR="0" lvl="0" indent="0" algn="l" defTabSz="914400" rtl="0" eaLnBrk="1" fontAlgn="base" latinLnBrk="0" hangingPunct="1">
              <a:lnSpc>
                <a:spcPct val="100000"/>
              </a:lnSpc>
              <a:spcBef>
                <a:spcPts val="460"/>
              </a:spcBef>
              <a:spcAft>
                <a:spcPts val="0"/>
              </a:spcAft>
              <a:buClr>
                <a:srgbClr val="00628C"/>
              </a:buClr>
              <a:buSzPct val="25000"/>
              <a:buFontTx/>
              <a:buNone/>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The national curriculum for mathematics aims to ensure that all pupils: </a:t>
            </a:r>
          </a:p>
          <a:p>
            <a:pPr marL="0" marR="0" lvl="0" indent="0" algn="l" defTabSz="914400" rtl="0" eaLnBrk="1" fontAlgn="base" latinLnBrk="0" hangingPunct="1">
              <a:lnSpc>
                <a:spcPct val="100000"/>
              </a:lnSpc>
              <a:spcBef>
                <a:spcPts val="460"/>
              </a:spcBef>
              <a:spcAft>
                <a:spcPts val="0"/>
              </a:spcAft>
              <a:buClr>
                <a:srgbClr val="00628C"/>
              </a:buClr>
              <a:buSzPct val="25000"/>
              <a:buFontTx/>
              <a:buNone/>
              <a:tabLst/>
              <a:defRPr/>
            </a:pPr>
            <a:endParaRPr kumimoji="0" lang="en-US" sz="2300" b="0" i="0" u="none" strike="noStrike" kern="120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become </a:t>
            </a: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fluent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reason mathematically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can </a:t>
            </a: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solve problems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p:txBody>
      </p:sp>
    </p:spTree>
    <p:extLst>
      <p:ext uri="{BB962C8B-B14F-4D97-AF65-F5344CB8AC3E}">
        <p14:creationId xmlns:p14="http://schemas.microsoft.com/office/powerpoint/2010/main" val="166676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CB63-7300-4CCD-901A-C104B5525EEF}"/>
              </a:ext>
            </a:extLst>
          </p:cNvPr>
          <p:cNvSpPr>
            <a:spLocks noGrp="1"/>
          </p:cNvSpPr>
          <p:nvPr>
            <p:ph type="title"/>
          </p:nvPr>
        </p:nvSpPr>
        <p:spPr/>
        <p:txBody>
          <a:bodyPr/>
          <a:lstStyle/>
          <a:p>
            <a:r>
              <a:rPr lang="en-GB" dirty="0"/>
              <a:t>Fluency</a:t>
            </a:r>
          </a:p>
        </p:txBody>
      </p:sp>
      <p:sp>
        <p:nvSpPr>
          <p:cNvPr id="3" name="Content Placeholder 2">
            <a:extLst>
              <a:ext uri="{FF2B5EF4-FFF2-40B4-BE49-F238E27FC236}">
                <a16:creationId xmlns:a16="http://schemas.microsoft.com/office/drawing/2014/main" id="{5E1A7BA4-396F-4662-A630-DB9FE5E9C2AE}"/>
              </a:ext>
            </a:extLst>
          </p:cNvPr>
          <p:cNvSpPr>
            <a:spLocks noGrp="1"/>
          </p:cNvSpPr>
          <p:nvPr>
            <p:ph idx="1"/>
          </p:nvPr>
        </p:nvSpPr>
        <p:spPr/>
        <p:txBody>
          <a:bodyPr/>
          <a:lstStyle/>
          <a:p>
            <a:endParaRPr lang="en-GB" dirty="0"/>
          </a:p>
          <a:p>
            <a:pPr marL="457200" indent="-457200">
              <a:buFont typeface="Arial" panose="020B0604020202020204" pitchFamily="34" charset="0"/>
              <a:buChar char="•"/>
            </a:pPr>
            <a:r>
              <a:rPr lang="en-GB" sz="2800" dirty="0"/>
              <a:t>become </a:t>
            </a:r>
            <a:r>
              <a:rPr lang="en-GB" sz="2800" b="1" dirty="0"/>
              <a:t>fluent </a:t>
            </a:r>
            <a:r>
              <a:rPr lang="en-GB" sz="2800" dirty="0"/>
              <a:t>in the fundamentals of mathematics, including </a:t>
            </a:r>
            <a:r>
              <a:rPr lang="en-GB" sz="2800" dirty="0">
                <a:solidFill>
                  <a:srgbClr val="FF0000"/>
                </a:solidFill>
              </a:rPr>
              <a:t>through varied and frequent practice </a:t>
            </a:r>
            <a:r>
              <a:rPr lang="en-GB" sz="2800" dirty="0"/>
              <a:t>with </a:t>
            </a:r>
            <a:r>
              <a:rPr lang="en-GB" sz="2800" dirty="0">
                <a:solidFill>
                  <a:srgbClr val="00B050"/>
                </a:solidFill>
              </a:rPr>
              <a:t>increasingly complex problems</a:t>
            </a:r>
            <a:r>
              <a:rPr lang="en-GB" sz="2800" dirty="0">
                <a:solidFill>
                  <a:srgbClr val="FFC000"/>
                </a:solidFill>
              </a:rPr>
              <a:t> </a:t>
            </a:r>
            <a:r>
              <a:rPr lang="en-GB" sz="2800" dirty="0"/>
              <a:t>over time, so that pupils develop conceptual understanding and the ability to recall and apply knowledge rapidly and accurately. </a:t>
            </a:r>
          </a:p>
          <a:p>
            <a:endParaRPr lang="en-GB" dirty="0"/>
          </a:p>
        </p:txBody>
      </p:sp>
    </p:spTree>
    <p:extLst>
      <p:ext uri="{BB962C8B-B14F-4D97-AF65-F5344CB8AC3E}">
        <p14:creationId xmlns:p14="http://schemas.microsoft.com/office/powerpoint/2010/main" val="297119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9DB1-6C03-4162-A3D7-91100FB44E2E}"/>
              </a:ext>
            </a:extLst>
          </p:cNvPr>
          <p:cNvSpPr>
            <a:spLocks noGrp="1"/>
          </p:cNvSpPr>
          <p:nvPr>
            <p:ph type="title"/>
          </p:nvPr>
        </p:nvSpPr>
        <p:spPr/>
        <p:txBody>
          <a:bodyPr/>
          <a:lstStyle/>
          <a:p>
            <a:r>
              <a:rPr lang="en-GB" dirty="0"/>
              <a:t>Reasoning and Problem Solving</a:t>
            </a:r>
          </a:p>
        </p:txBody>
      </p:sp>
      <p:sp>
        <p:nvSpPr>
          <p:cNvPr id="3" name="Content Placeholder 2">
            <a:extLst>
              <a:ext uri="{FF2B5EF4-FFF2-40B4-BE49-F238E27FC236}">
                <a16:creationId xmlns:a16="http://schemas.microsoft.com/office/drawing/2014/main" id="{AB5ECDE7-64C9-42CE-977C-2EAD2E064E9C}"/>
              </a:ext>
            </a:extLst>
          </p:cNvPr>
          <p:cNvSpPr>
            <a:spLocks noGrp="1"/>
          </p:cNvSpPr>
          <p:nvPr>
            <p:ph idx="1"/>
          </p:nvPr>
        </p:nvSpPr>
        <p:spPr/>
        <p:txBody>
          <a:bodyPr/>
          <a:lstStyle/>
          <a:p>
            <a:pPr eaLnBrk="1" hangingPunct="1">
              <a:spcBef>
                <a:spcPts val="363"/>
              </a:spcBef>
              <a:buClr>
                <a:srgbClr val="000000"/>
              </a:buClr>
              <a:buFontTx/>
              <a:buChar char="•"/>
            </a:pPr>
            <a:endParaRPr lang="en-US" altLang="en-US" sz="1000" b="1"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endParaRPr lang="en-US" altLang="en-US" sz="1000" b="1"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r>
              <a:rPr lang="en-US" altLang="en-US" sz="2800" b="1" dirty="0">
                <a:solidFill>
                  <a:srgbClr val="000000"/>
                </a:solidFill>
                <a:ea typeface="Calibri" panose="020F0502020204030204" pitchFamily="34" charset="0"/>
                <a:cs typeface="Calibri" panose="020F0502020204030204" pitchFamily="34" charset="0"/>
                <a:sym typeface="Calibri" panose="020F0502020204030204" pitchFamily="34" charset="0"/>
              </a:rPr>
              <a:t>reason mathematically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by </a:t>
            </a:r>
            <a:r>
              <a:rPr lang="en-US" altLang="en-US" sz="2800" dirty="0">
                <a:solidFill>
                  <a:srgbClr val="FF0000"/>
                </a:solidFill>
                <a:ea typeface="Calibri" panose="020F0502020204030204" pitchFamily="34" charset="0"/>
                <a:cs typeface="Calibri" panose="020F0502020204030204" pitchFamily="34" charset="0"/>
                <a:sym typeface="Calibri" panose="020F0502020204030204" pitchFamily="34" charset="0"/>
              </a:rPr>
              <a:t>following a line of enquiry</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t>
            </a:r>
            <a:r>
              <a:rPr lang="en-US" altLang="en-US" sz="2800" dirty="0">
                <a:solidFill>
                  <a:srgbClr val="7030A0"/>
                </a:solidFill>
                <a:ea typeface="Calibri" panose="020F0502020204030204" pitchFamily="34" charset="0"/>
                <a:cs typeface="Calibri" panose="020F0502020204030204" pitchFamily="34" charset="0"/>
                <a:sym typeface="Calibri" panose="020F0502020204030204" pitchFamily="34" charset="0"/>
              </a:rPr>
              <a:t>conjecturing relationships and </a:t>
            </a:r>
            <a:r>
              <a:rPr lang="en-US" altLang="en-US" sz="2800" dirty="0" err="1">
                <a:solidFill>
                  <a:srgbClr val="7030A0"/>
                </a:solidFill>
                <a:ea typeface="Calibri" panose="020F0502020204030204" pitchFamily="34" charset="0"/>
                <a:cs typeface="Calibri" panose="020F0502020204030204" pitchFamily="34" charset="0"/>
                <a:sym typeface="Calibri" panose="020F0502020204030204" pitchFamily="34" charset="0"/>
              </a:rPr>
              <a:t>generalisations</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and </a:t>
            </a:r>
            <a:r>
              <a:rPr lang="en-US" altLang="en-US" sz="2800" dirty="0">
                <a:solidFill>
                  <a:srgbClr val="00B050"/>
                </a:solidFill>
                <a:ea typeface="Calibri" panose="020F0502020204030204" pitchFamily="34" charset="0"/>
                <a:cs typeface="Calibri" panose="020F0502020204030204" pitchFamily="34" charset="0"/>
                <a:sym typeface="Calibri" panose="020F0502020204030204" pitchFamily="34" charset="0"/>
              </a:rPr>
              <a:t>developing an argument, justification or proof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using </a:t>
            </a:r>
            <a:r>
              <a:rPr lang="en-US" altLang="en-US" sz="2800" dirty="0">
                <a:solidFill>
                  <a:srgbClr val="00B0F0"/>
                </a:solidFill>
                <a:ea typeface="Calibri" panose="020F0502020204030204" pitchFamily="34" charset="0"/>
                <a:cs typeface="Calibri" panose="020F0502020204030204" pitchFamily="34" charset="0"/>
                <a:sym typeface="Calibri" panose="020F0502020204030204" pitchFamily="34" charset="0"/>
              </a:rPr>
              <a:t>mathematical language</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a:t>
            </a:r>
          </a:p>
          <a:p>
            <a:pPr marL="0" indent="0" eaLnBrk="1" hangingPunct="1">
              <a:spcBef>
                <a:spcPts val="363"/>
              </a:spcBef>
              <a:buClr>
                <a:srgbClr val="000000"/>
              </a:buClr>
            </a:pPr>
            <a:endParaRPr lang="en-US" altLang="en-US" sz="1000"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can </a:t>
            </a:r>
            <a:r>
              <a:rPr lang="en-US" altLang="en-US" sz="2800" b="1" dirty="0">
                <a:solidFill>
                  <a:srgbClr val="000000"/>
                </a:solidFill>
                <a:ea typeface="Calibri" panose="020F0502020204030204" pitchFamily="34" charset="0"/>
                <a:cs typeface="Calibri" panose="020F0502020204030204" pitchFamily="34" charset="0"/>
                <a:sym typeface="Calibri" panose="020F0502020204030204" pitchFamily="34" charset="0"/>
              </a:rPr>
              <a:t>solve problems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by applying their mathematics to a variety of </a:t>
            </a:r>
            <a:r>
              <a:rPr lang="en-US" altLang="en-US" sz="2800" dirty="0">
                <a:solidFill>
                  <a:srgbClr val="FF0000"/>
                </a:solidFill>
                <a:ea typeface="Calibri" panose="020F0502020204030204" pitchFamily="34" charset="0"/>
                <a:cs typeface="Calibri" panose="020F0502020204030204" pitchFamily="34" charset="0"/>
                <a:sym typeface="Calibri" panose="020F0502020204030204" pitchFamily="34" charset="0"/>
              </a:rPr>
              <a:t>routine and non-routine problems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with increasing sophistication, including </a:t>
            </a:r>
            <a:r>
              <a:rPr lang="en-US" altLang="en-US" sz="2800" dirty="0">
                <a:solidFill>
                  <a:srgbClr val="7030A0"/>
                </a:solidFill>
                <a:ea typeface="Calibri" panose="020F0502020204030204" pitchFamily="34" charset="0"/>
                <a:cs typeface="Calibri" panose="020F0502020204030204" pitchFamily="34" charset="0"/>
                <a:sym typeface="Calibri" panose="020F0502020204030204" pitchFamily="34" charset="0"/>
              </a:rPr>
              <a:t>breaking down problems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into a series of simpler steps and persevering in seeking solutions. </a:t>
            </a:r>
          </a:p>
          <a:p>
            <a:endParaRPr lang="en-GB" dirty="0"/>
          </a:p>
        </p:txBody>
      </p:sp>
    </p:spTree>
    <p:extLst>
      <p:ext uri="{BB962C8B-B14F-4D97-AF65-F5344CB8AC3E}">
        <p14:creationId xmlns:p14="http://schemas.microsoft.com/office/powerpoint/2010/main" val="291297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7AB7-AF83-4B60-BDA1-CBDAFAEBBB2F}"/>
              </a:ext>
            </a:extLst>
          </p:cNvPr>
          <p:cNvSpPr>
            <a:spLocks noGrp="1"/>
          </p:cNvSpPr>
          <p:nvPr>
            <p:ph type="title"/>
          </p:nvPr>
        </p:nvSpPr>
        <p:spPr/>
        <p:txBody>
          <a:bodyPr/>
          <a:lstStyle/>
          <a:p>
            <a:r>
              <a:rPr lang="en-GB" dirty="0"/>
              <a:t>National Curriculum Changes 1</a:t>
            </a:r>
          </a:p>
        </p:txBody>
      </p:sp>
      <p:pic>
        <p:nvPicPr>
          <p:cNvPr id="4" name="Content Placeholder 3">
            <a:extLst>
              <a:ext uri="{FF2B5EF4-FFF2-40B4-BE49-F238E27FC236}">
                <a16:creationId xmlns:a16="http://schemas.microsoft.com/office/drawing/2014/main" id="{FCC9004C-BB5E-4BA7-A6DA-FDAFD9DF564C}"/>
              </a:ext>
            </a:extLst>
          </p:cNvPr>
          <p:cNvPicPr>
            <a:picLocks noGrp="1" noChangeAspect="1"/>
          </p:cNvPicPr>
          <p:nvPr>
            <p:ph idx="1"/>
          </p:nvPr>
        </p:nvPicPr>
        <p:blipFill rotWithShape="1">
          <a:blip r:embed="rId2"/>
          <a:srcRect l="9983" t="15259" r="23407" b="7116"/>
          <a:stretch/>
        </p:blipFill>
        <p:spPr>
          <a:xfrm>
            <a:off x="864298" y="1835696"/>
            <a:ext cx="7302673" cy="4787099"/>
          </a:xfrm>
          <a:prstGeom prst="rect">
            <a:avLst/>
          </a:prstGeom>
        </p:spPr>
      </p:pic>
    </p:spTree>
    <p:extLst>
      <p:ext uri="{BB962C8B-B14F-4D97-AF65-F5344CB8AC3E}">
        <p14:creationId xmlns:p14="http://schemas.microsoft.com/office/powerpoint/2010/main" val="226260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6A6C-0C32-411D-955D-061D82D91F6F}"/>
              </a:ext>
            </a:extLst>
          </p:cNvPr>
          <p:cNvSpPr>
            <a:spLocks noGrp="1"/>
          </p:cNvSpPr>
          <p:nvPr>
            <p:ph type="title"/>
          </p:nvPr>
        </p:nvSpPr>
        <p:spPr/>
        <p:txBody>
          <a:bodyPr/>
          <a:lstStyle/>
          <a:p>
            <a:r>
              <a:rPr lang="en-GB" dirty="0"/>
              <a:t>National Curriculum Changes 2</a:t>
            </a:r>
          </a:p>
        </p:txBody>
      </p:sp>
      <p:pic>
        <p:nvPicPr>
          <p:cNvPr id="4" name="Content Placeholder 3">
            <a:extLst>
              <a:ext uri="{FF2B5EF4-FFF2-40B4-BE49-F238E27FC236}">
                <a16:creationId xmlns:a16="http://schemas.microsoft.com/office/drawing/2014/main" id="{A82AE27D-64AB-451B-863D-5C31C8F52983}"/>
              </a:ext>
            </a:extLst>
          </p:cNvPr>
          <p:cNvPicPr>
            <a:picLocks noGrp="1" noChangeAspect="1"/>
          </p:cNvPicPr>
          <p:nvPr>
            <p:ph idx="1"/>
          </p:nvPr>
        </p:nvPicPr>
        <p:blipFill rotWithShape="1">
          <a:blip r:embed="rId2"/>
          <a:srcRect l="10154" t="14042" r="24264" b="6202"/>
          <a:stretch/>
        </p:blipFill>
        <p:spPr>
          <a:xfrm>
            <a:off x="876822" y="1835696"/>
            <a:ext cx="7189940" cy="4918444"/>
          </a:xfrm>
          <a:prstGeom prst="rect">
            <a:avLst/>
          </a:prstGeom>
        </p:spPr>
      </p:pic>
    </p:spTree>
    <p:extLst>
      <p:ext uri="{BB962C8B-B14F-4D97-AF65-F5344CB8AC3E}">
        <p14:creationId xmlns:p14="http://schemas.microsoft.com/office/powerpoint/2010/main" val="284705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C4D5-234E-4C06-A722-64FCC2A9C37C}"/>
              </a:ext>
            </a:extLst>
          </p:cNvPr>
          <p:cNvSpPr>
            <a:spLocks noGrp="1"/>
          </p:cNvSpPr>
          <p:nvPr>
            <p:ph type="title"/>
          </p:nvPr>
        </p:nvSpPr>
        <p:spPr/>
        <p:txBody>
          <a:bodyPr/>
          <a:lstStyle/>
          <a:p>
            <a:r>
              <a:rPr lang="en-GB" dirty="0"/>
              <a:t>Preparing for the new GCSE 1</a:t>
            </a:r>
          </a:p>
        </p:txBody>
      </p:sp>
      <p:pic>
        <p:nvPicPr>
          <p:cNvPr id="4" name="Content Placeholder 3">
            <a:extLst>
              <a:ext uri="{FF2B5EF4-FFF2-40B4-BE49-F238E27FC236}">
                <a16:creationId xmlns:a16="http://schemas.microsoft.com/office/drawing/2014/main" id="{9D2E7BAF-0F9D-4C3F-968B-A1AD6AD6FA95}"/>
              </a:ext>
            </a:extLst>
          </p:cNvPr>
          <p:cNvPicPr>
            <a:picLocks noGrp="1" noChangeAspect="1"/>
          </p:cNvPicPr>
          <p:nvPr>
            <p:ph idx="1"/>
          </p:nvPr>
        </p:nvPicPr>
        <p:blipFill rotWithShape="1">
          <a:blip r:embed="rId3"/>
          <a:srcRect l="31777" t="38068" r="30143" b="43630"/>
          <a:stretch/>
        </p:blipFill>
        <p:spPr>
          <a:xfrm>
            <a:off x="1007435" y="1948430"/>
            <a:ext cx="9426460" cy="2548414"/>
          </a:xfrm>
          <a:prstGeom prst="rect">
            <a:avLst/>
          </a:prstGeom>
        </p:spPr>
      </p:pic>
    </p:spTree>
    <p:extLst>
      <p:ext uri="{BB962C8B-B14F-4D97-AF65-F5344CB8AC3E}">
        <p14:creationId xmlns:p14="http://schemas.microsoft.com/office/powerpoint/2010/main" val="249007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5AD4-E433-4C17-BF0E-76818B490FC8}"/>
              </a:ext>
            </a:extLst>
          </p:cNvPr>
          <p:cNvSpPr>
            <a:spLocks noGrp="1"/>
          </p:cNvSpPr>
          <p:nvPr>
            <p:ph type="title"/>
          </p:nvPr>
        </p:nvSpPr>
        <p:spPr/>
        <p:txBody>
          <a:bodyPr/>
          <a:lstStyle/>
          <a:p>
            <a:r>
              <a:rPr lang="en-GB" dirty="0"/>
              <a:t>Preparing for the new GCSE 2</a:t>
            </a:r>
          </a:p>
        </p:txBody>
      </p:sp>
      <p:pic>
        <p:nvPicPr>
          <p:cNvPr id="4" name="Content Placeholder 3">
            <a:extLst>
              <a:ext uri="{FF2B5EF4-FFF2-40B4-BE49-F238E27FC236}">
                <a16:creationId xmlns:a16="http://schemas.microsoft.com/office/drawing/2014/main" id="{35482CCD-40F2-41A4-8E08-1D11C17AE203}"/>
              </a:ext>
            </a:extLst>
          </p:cNvPr>
          <p:cNvPicPr>
            <a:picLocks noGrp="1" noChangeAspect="1"/>
          </p:cNvPicPr>
          <p:nvPr>
            <p:ph idx="1"/>
          </p:nvPr>
        </p:nvPicPr>
        <p:blipFill rotWithShape="1">
          <a:blip r:embed="rId3"/>
          <a:srcRect l="31690" t="32999" r="30160" b="49382"/>
          <a:stretch/>
        </p:blipFill>
        <p:spPr>
          <a:xfrm>
            <a:off x="1007435" y="1973482"/>
            <a:ext cx="9858648" cy="2560940"/>
          </a:xfrm>
          <a:prstGeom prst="rect">
            <a:avLst/>
          </a:prstGeom>
        </p:spPr>
      </p:pic>
    </p:spTree>
    <p:extLst>
      <p:ext uri="{BB962C8B-B14F-4D97-AF65-F5344CB8AC3E}">
        <p14:creationId xmlns:p14="http://schemas.microsoft.com/office/powerpoint/2010/main" val="273330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90E2-7929-4C39-B093-6FDF1C9D9204}"/>
              </a:ext>
            </a:extLst>
          </p:cNvPr>
          <p:cNvSpPr>
            <a:spLocks noGrp="1"/>
          </p:cNvSpPr>
          <p:nvPr>
            <p:ph type="title"/>
          </p:nvPr>
        </p:nvSpPr>
        <p:spPr/>
        <p:txBody>
          <a:bodyPr/>
          <a:lstStyle/>
          <a:p>
            <a:r>
              <a:rPr lang="en-GB" dirty="0"/>
              <a:t>Preparing for the new GCSE 3</a:t>
            </a:r>
          </a:p>
        </p:txBody>
      </p:sp>
      <p:pic>
        <p:nvPicPr>
          <p:cNvPr id="4" name="Content Placeholder 3">
            <a:extLst>
              <a:ext uri="{FF2B5EF4-FFF2-40B4-BE49-F238E27FC236}">
                <a16:creationId xmlns:a16="http://schemas.microsoft.com/office/drawing/2014/main" id="{B43CCF48-F436-4542-97BE-1CE7A87706CD}"/>
              </a:ext>
            </a:extLst>
          </p:cNvPr>
          <p:cNvPicPr>
            <a:picLocks noGrp="1" noChangeAspect="1"/>
          </p:cNvPicPr>
          <p:nvPr>
            <p:ph idx="1"/>
          </p:nvPr>
        </p:nvPicPr>
        <p:blipFill rotWithShape="1">
          <a:blip r:embed="rId2"/>
          <a:srcRect l="30789" t="27656" r="28546" b="57867"/>
          <a:stretch/>
        </p:blipFill>
        <p:spPr>
          <a:xfrm>
            <a:off x="834534" y="1973482"/>
            <a:ext cx="10912201" cy="2185159"/>
          </a:xfrm>
          <a:prstGeom prst="rect">
            <a:avLst/>
          </a:prstGeom>
        </p:spPr>
      </p:pic>
    </p:spTree>
    <p:extLst>
      <p:ext uri="{BB962C8B-B14F-4D97-AF65-F5344CB8AC3E}">
        <p14:creationId xmlns:p14="http://schemas.microsoft.com/office/powerpoint/2010/main" val="233587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BF7F-C5A1-4DFB-BB28-6A5A7CDCAEE8}"/>
              </a:ext>
            </a:extLst>
          </p:cNvPr>
          <p:cNvSpPr>
            <a:spLocks noGrp="1"/>
          </p:cNvSpPr>
          <p:nvPr>
            <p:ph type="title"/>
          </p:nvPr>
        </p:nvSpPr>
        <p:spPr/>
        <p:txBody>
          <a:bodyPr/>
          <a:lstStyle/>
          <a:p>
            <a:r>
              <a:rPr lang="en-GB" dirty="0"/>
              <a:t>Preparing for the new GCSE 4</a:t>
            </a:r>
          </a:p>
        </p:txBody>
      </p:sp>
      <p:pic>
        <p:nvPicPr>
          <p:cNvPr id="4" name="Content Placeholder 3">
            <a:extLst>
              <a:ext uri="{FF2B5EF4-FFF2-40B4-BE49-F238E27FC236}">
                <a16:creationId xmlns:a16="http://schemas.microsoft.com/office/drawing/2014/main" id="{6EDCC568-3BBC-48D4-AFF8-8B271FF832A2}"/>
              </a:ext>
            </a:extLst>
          </p:cNvPr>
          <p:cNvPicPr>
            <a:picLocks noGrp="1" noChangeAspect="1"/>
          </p:cNvPicPr>
          <p:nvPr>
            <p:ph idx="1"/>
          </p:nvPr>
        </p:nvPicPr>
        <p:blipFill rotWithShape="1">
          <a:blip r:embed="rId3"/>
          <a:srcRect l="31556" t="30755" r="29592" b="49140"/>
          <a:stretch/>
        </p:blipFill>
        <p:spPr>
          <a:xfrm>
            <a:off x="1007435" y="2032663"/>
            <a:ext cx="9594728" cy="2792673"/>
          </a:xfrm>
          <a:prstGeom prst="rect">
            <a:avLst/>
          </a:prstGeom>
        </p:spPr>
      </p:pic>
    </p:spTree>
    <p:extLst>
      <p:ext uri="{BB962C8B-B14F-4D97-AF65-F5344CB8AC3E}">
        <p14:creationId xmlns:p14="http://schemas.microsoft.com/office/powerpoint/2010/main" val="291336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1CCA6-D9A5-47D6-9043-640EDBE9802C}"/>
              </a:ext>
            </a:extLst>
          </p:cNvPr>
          <p:cNvSpPr>
            <a:spLocks noGrp="1"/>
          </p:cNvSpPr>
          <p:nvPr>
            <p:ph type="title"/>
          </p:nvPr>
        </p:nvSpPr>
        <p:spPr/>
        <p:txBody>
          <a:bodyPr/>
          <a:lstStyle/>
          <a:p>
            <a:r>
              <a:rPr lang="en-GB" dirty="0"/>
              <a:t>Preparing for the new GCSE 5</a:t>
            </a:r>
          </a:p>
        </p:txBody>
      </p:sp>
      <p:pic>
        <p:nvPicPr>
          <p:cNvPr id="4" name="Content Placeholder 3">
            <a:extLst>
              <a:ext uri="{FF2B5EF4-FFF2-40B4-BE49-F238E27FC236}">
                <a16:creationId xmlns:a16="http://schemas.microsoft.com/office/drawing/2014/main" id="{30B3E64E-4D0A-4003-B162-14F9664303AF}"/>
              </a:ext>
            </a:extLst>
          </p:cNvPr>
          <p:cNvPicPr>
            <a:picLocks noGrp="1" noChangeAspect="1"/>
          </p:cNvPicPr>
          <p:nvPr>
            <p:ph idx="1"/>
          </p:nvPr>
        </p:nvPicPr>
        <p:blipFill rotWithShape="1">
          <a:blip r:embed="rId2"/>
          <a:srcRect l="31519" t="36304" r="29742" b="40296"/>
          <a:stretch/>
        </p:blipFill>
        <p:spPr>
          <a:xfrm>
            <a:off x="901873" y="2179530"/>
            <a:ext cx="9276617" cy="3152136"/>
          </a:xfrm>
          <a:prstGeom prst="rect">
            <a:avLst/>
          </a:prstGeom>
        </p:spPr>
      </p:pic>
    </p:spTree>
    <p:extLst>
      <p:ext uri="{BB962C8B-B14F-4D97-AF65-F5344CB8AC3E}">
        <p14:creationId xmlns:p14="http://schemas.microsoft.com/office/powerpoint/2010/main" val="218331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446EC-D137-4D5D-9821-749FB010C8D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F24903-7633-451D-814E-6296F5D196F6}"/>
              </a:ext>
            </a:extLst>
          </p:cNvPr>
          <p:cNvSpPr>
            <a:spLocks noGrp="1"/>
          </p:cNvSpPr>
          <p:nvPr>
            <p:ph idx="1"/>
          </p:nvPr>
        </p:nvSpPr>
        <p:spPr/>
        <p:txBody>
          <a:bodyPr/>
          <a:lstStyle/>
          <a:p>
            <a:pPr algn="ctr"/>
            <a:r>
              <a:rPr lang="en-GB" dirty="0"/>
              <a:t>Expand </a:t>
            </a:r>
          </a:p>
          <a:p>
            <a:pPr algn="ctr"/>
            <a:endParaRPr lang="en-GB" dirty="0"/>
          </a:p>
          <a:p>
            <a:pPr algn="ctr"/>
            <a:r>
              <a:rPr lang="en-GB" altLang="en-US" dirty="0"/>
              <a:t>(X + 3)(X + 2)</a:t>
            </a:r>
            <a:endParaRPr lang="en-GB" dirty="0"/>
          </a:p>
          <a:p>
            <a:endParaRPr lang="en-GB"/>
          </a:p>
          <a:p>
            <a:endParaRPr lang="en-GB" dirty="0"/>
          </a:p>
          <a:p>
            <a:pPr algn="ctr"/>
            <a:r>
              <a:rPr lang="en-GB" altLang="en-US" dirty="0"/>
              <a:t>(X -3)(X - 2)</a:t>
            </a:r>
            <a:endParaRPr lang="en-GB" dirty="0"/>
          </a:p>
        </p:txBody>
      </p:sp>
    </p:spTree>
    <p:extLst>
      <p:ext uri="{BB962C8B-B14F-4D97-AF65-F5344CB8AC3E}">
        <p14:creationId xmlns:p14="http://schemas.microsoft.com/office/powerpoint/2010/main" val="308217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AE90D052-7160-4E0E-879D-86B88CA12B15}"/>
              </a:ext>
            </a:extLst>
          </p:cNvPr>
          <p:cNvSpPr>
            <a:spLocks noGrp="1"/>
          </p:cNvSpPr>
          <p:nvPr>
            <p:ph type="title"/>
          </p:nvPr>
        </p:nvSpPr>
        <p:spPr/>
        <p:txBody>
          <a:bodyPr/>
          <a:lstStyle/>
          <a:p>
            <a:endParaRPr lang="en-GB" altLang="en-US" dirty="0"/>
          </a:p>
        </p:txBody>
      </p:sp>
      <p:sp>
        <p:nvSpPr>
          <p:cNvPr id="10243" name="Content Placeholder 2">
            <a:extLst>
              <a:ext uri="{FF2B5EF4-FFF2-40B4-BE49-F238E27FC236}">
                <a16:creationId xmlns:a16="http://schemas.microsoft.com/office/drawing/2014/main" id="{A0114D1E-AE21-46E8-ADC8-FE820F7BEE52}"/>
              </a:ext>
            </a:extLst>
          </p:cNvPr>
          <p:cNvSpPr>
            <a:spLocks noGrp="1"/>
          </p:cNvSpPr>
          <p:nvPr>
            <p:ph idx="1"/>
          </p:nvPr>
        </p:nvSpPr>
        <p:spPr>
          <a:xfrm>
            <a:off x="1016001" y="1827212"/>
            <a:ext cx="10562167" cy="4623692"/>
          </a:xfrm>
        </p:spPr>
        <p:txBody>
          <a:bodyPr/>
          <a:lstStyle/>
          <a:p>
            <a:pPr marL="0" indent="0" algn="ctr"/>
            <a:r>
              <a:rPr lang="en-GB" altLang="en-US" sz="2800" dirty="0"/>
              <a:t>(X + 3)(X + 2) = X(X + 2) + 3(X +2)</a:t>
            </a:r>
          </a:p>
          <a:p>
            <a:pPr marL="0" indent="0" algn="ctr"/>
            <a:r>
              <a:rPr lang="en-GB" altLang="en-US" sz="2800" dirty="0"/>
              <a:t>= (X</a:t>
            </a:r>
            <a:r>
              <a:rPr lang="en-GB" altLang="en-US" sz="2800" baseline="30000" dirty="0"/>
              <a:t> </a:t>
            </a:r>
            <a:r>
              <a:rPr lang="en-GB" altLang="en-US" sz="2800" dirty="0"/>
              <a:t>+2)</a:t>
            </a:r>
            <a:r>
              <a:rPr lang="en-GB" altLang="en-US" sz="2800" dirty="0" err="1"/>
              <a:t>xX</a:t>
            </a:r>
            <a:r>
              <a:rPr lang="en-GB" altLang="en-US" sz="2800" dirty="0"/>
              <a:t> + (X + 2)x3</a:t>
            </a:r>
          </a:p>
          <a:p>
            <a:pPr marL="0" indent="0" algn="ctr"/>
            <a:r>
              <a:rPr lang="en-GB" altLang="en-US" sz="2800" dirty="0"/>
              <a:t>=(XxX+2xX) + (3xX+3x2)</a:t>
            </a:r>
          </a:p>
          <a:p>
            <a:pPr marL="0" indent="0" algn="ctr"/>
            <a:r>
              <a:rPr lang="en-GB" altLang="en-US" sz="2800" dirty="0"/>
              <a:t>= X</a:t>
            </a:r>
            <a:r>
              <a:rPr lang="en-GB" altLang="en-US" sz="2800" baseline="30000" dirty="0"/>
              <a:t>2 </a:t>
            </a:r>
            <a:r>
              <a:rPr lang="en-GB" altLang="en-US" sz="2800" dirty="0"/>
              <a:t>+5X + 6</a:t>
            </a:r>
          </a:p>
          <a:p>
            <a:pPr marL="0" indent="0" algn="ctr"/>
            <a:endParaRPr lang="en-GB" altLang="en-US" sz="1000" dirty="0"/>
          </a:p>
          <a:p>
            <a:pPr marL="0" indent="0" algn="ctr"/>
            <a:r>
              <a:rPr lang="en-GB" altLang="en-US" sz="2800" dirty="0"/>
              <a:t>(X -3)(X - 2) = Xx(X - 2) – 3x(X -2)</a:t>
            </a:r>
          </a:p>
          <a:p>
            <a:pPr marL="0" indent="0" algn="ctr"/>
            <a:r>
              <a:rPr lang="en-GB" altLang="en-US" sz="2800" dirty="0"/>
              <a:t>= (X</a:t>
            </a:r>
            <a:r>
              <a:rPr lang="en-GB" altLang="en-US" sz="2800" baseline="30000" dirty="0"/>
              <a:t> </a:t>
            </a:r>
            <a:r>
              <a:rPr lang="en-GB" altLang="en-US" sz="2800" dirty="0"/>
              <a:t>-2)</a:t>
            </a:r>
            <a:r>
              <a:rPr lang="en-GB" altLang="en-US" sz="2800" dirty="0" err="1"/>
              <a:t>xX</a:t>
            </a:r>
            <a:r>
              <a:rPr lang="en-GB" altLang="en-US" sz="2800" dirty="0"/>
              <a:t> - (X – 2)x3</a:t>
            </a:r>
          </a:p>
          <a:p>
            <a:pPr marL="0" indent="0" algn="ctr"/>
            <a:r>
              <a:rPr lang="en-GB" altLang="en-US" sz="2800" dirty="0"/>
              <a:t>=(XxX-2xX)-(3xX-2x3)</a:t>
            </a:r>
          </a:p>
          <a:p>
            <a:pPr marL="0" indent="0" algn="ctr"/>
            <a:r>
              <a:rPr lang="en-GB" altLang="en-US" sz="2800" dirty="0"/>
              <a:t>= X</a:t>
            </a:r>
            <a:r>
              <a:rPr lang="en-GB" altLang="en-US" sz="2800" baseline="30000" dirty="0"/>
              <a:t>2 </a:t>
            </a:r>
            <a:r>
              <a:rPr lang="en-GB" altLang="en-US" sz="2800" dirty="0"/>
              <a:t>-5X + 6</a:t>
            </a:r>
            <a:r>
              <a:rPr lang="en-GB" altLang="en-US" sz="2800" dirty="0">
                <a:solidFill>
                  <a:srgbClr val="FF0000"/>
                </a:solidFill>
              </a:rPr>
              <a:t>  </a:t>
            </a:r>
          </a:p>
          <a:p>
            <a:pPr marL="0" indent="0" algn="ctr"/>
            <a:r>
              <a:rPr lang="en-GB" altLang="en-US" sz="2400" i="1" dirty="0"/>
              <a:t>How does a binary operation suddenly become a unitary operation?</a:t>
            </a:r>
          </a:p>
          <a:p>
            <a:pPr marL="0" indent="0" algn="ctr"/>
            <a:endParaRPr lang="en-GB" altLang="en-US" dirty="0"/>
          </a:p>
        </p:txBody>
      </p:sp>
    </p:spTree>
    <p:extLst>
      <p:ext uri="{BB962C8B-B14F-4D97-AF65-F5344CB8AC3E}">
        <p14:creationId xmlns:p14="http://schemas.microsoft.com/office/powerpoint/2010/main" val="38500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24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24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24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E59A7C39-7736-4A26-A2FC-FF2D00930DAC}"/>
              </a:ext>
            </a:extLst>
          </p:cNvPr>
          <p:cNvSpPr>
            <a:spLocks noGrp="1"/>
          </p:cNvSpPr>
          <p:nvPr>
            <p:ph type="title"/>
          </p:nvPr>
        </p:nvSpPr>
        <p:spPr/>
        <p:txBody>
          <a:bodyPr/>
          <a:lstStyle/>
          <a:p>
            <a:endParaRPr lang="en-GB" altLang="en-US"/>
          </a:p>
        </p:txBody>
      </p:sp>
      <p:sp>
        <p:nvSpPr>
          <p:cNvPr id="3" name="Content Placeholder 2">
            <a:extLst>
              <a:ext uri="{FF2B5EF4-FFF2-40B4-BE49-F238E27FC236}">
                <a16:creationId xmlns:a16="http://schemas.microsoft.com/office/drawing/2014/main" id="{996FEBF3-AB68-40A8-B5A9-02EBA7264C70}"/>
              </a:ext>
            </a:extLst>
          </p:cNvPr>
          <p:cNvSpPr>
            <a:spLocks noGrp="1"/>
          </p:cNvSpPr>
          <p:nvPr>
            <p:ph idx="1"/>
          </p:nvPr>
        </p:nvSpPr>
        <p:spPr/>
        <p:txBody>
          <a:bodyPr/>
          <a:lstStyle/>
          <a:p>
            <a:pPr>
              <a:buFont typeface="Arial" charset="0"/>
              <a:buChar char="•"/>
              <a:defRPr/>
            </a:pPr>
            <a:endParaRPr lang="en-GB" sz="1000" dirty="0"/>
          </a:p>
          <a:p>
            <a:pPr marL="0" indent="0">
              <a:defRPr/>
            </a:pPr>
            <a:r>
              <a:rPr lang="en-GB" dirty="0"/>
              <a:t>Can you explain …</a:t>
            </a:r>
          </a:p>
          <a:p>
            <a:pPr>
              <a:buFont typeface="Arial" charset="0"/>
              <a:buChar char="•"/>
              <a:defRPr/>
            </a:pPr>
            <a:endParaRPr lang="en-GB" sz="1000" dirty="0"/>
          </a:p>
          <a:p>
            <a:pPr marL="0" indent="0" algn="ctr">
              <a:defRPr/>
            </a:pPr>
            <a:r>
              <a:rPr lang="en-GB" dirty="0"/>
              <a:t>(x + 3) (x + 2)</a:t>
            </a:r>
          </a:p>
          <a:p>
            <a:pPr marL="0" indent="0" algn="ctr">
              <a:defRPr/>
            </a:pPr>
            <a:endParaRPr lang="en-GB" sz="1000" dirty="0"/>
          </a:p>
          <a:p>
            <a:pPr marL="0" indent="0" algn="ctr">
              <a:defRPr/>
            </a:pPr>
            <a:r>
              <a:rPr lang="en-GB" dirty="0"/>
              <a:t>(x + 3) (x – 2)</a:t>
            </a:r>
          </a:p>
          <a:p>
            <a:pPr marL="0" indent="0" algn="ctr">
              <a:defRPr/>
            </a:pPr>
            <a:endParaRPr lang="en-GB" sz="1000" dirty="0"/>
          </a:p>
          <a:p>
            <a:pPr marL="0" indent="0" algn="ctr">
              <a:defRPr/>
            </a:pPr>
            <a:r>
              <a:rPr lang="en-GB" dirty="0"/>
              <a:t>(x – 3) (x – 2)</a:t>
            </a:r>
          </a:p>
          <a:p>
            <a:pPr marL="0" indent="0" algn="ctr">
              <a:defRPr/>
            </a:pPr>
            <a:endParaRPr lang="en-GB" sz="1000" dirty="0"/>
          </a:p>
          <a:p>
            <a:pPr marL="0" indent="0">
              <a:defRPr/>
            </a:pPr>
            <a:r>
              <a:rPr lang="en-GB" dirty="0"/>
              <a:t>Can you use diagrams</a:t>
            </a:r>
          </a:p>
          <a:p>
            <a:pPr marL="0" indent="0" algn="ctr">
              <a:defRPr/>
            </a:pPr>
            <a:endParaRPr lang="en-GB" dirty="0"/>
          </a:p>
        </p:txBody>
      </p:sp>
    </p:spTree>
    <p:extLst>
      <p:ext uri="{BB962C8B-B14F-4D97-AF65-F5344CB8AC3E}">
        <p14:creationId xmlns:p14="http://schemas.microsoft.com/office/powerpoint/2010/main" val="167432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4233-113B-4225-A10B-BDD42C3BC035}"/>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A71997BC-9432-4073-8110-1CF1ED3BE6B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67211" y="899364"/>
            <a:ext cx="7944848" cy="5958636"/>
          </a:xfrm>
        </p:spPr>
      </p:pic>
    </p:spTree>
    <p:extLst>
      <p:ext uri="{BB962C8B-B14F-4D97-AF65-F5344CB8AC3E}">
        <p14:creationId xmlns:p14="http://schemas.microsoft.com/office/powerpoint/2010/main" val="340263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3F4B1-0092-46DD-9032-BDDCF9F30967}"/>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627FD6C1-C7D7-483B-AC61-213654980B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0969" y="1028793"/>
            <a:ext cx="7110061" cy="5487240"/>
          </a:xfrm>
        </p:spPr>
      </p:pic>
    </p:spTree>
    <p:extLst>
      <p:ext uri="{BB962C8B-B14F-4D97-AF65-F5344CB8AC3E}">
        <p14:creationId xmlns:p14="http://schemas.microsoft.com/office/powerpoint/2010/main" val="86296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BBB4-6CC3-4C22-804E-D5ECA1904B6E}"/>
              </a:ext>
            </a:extLst>
          </p:cNvPr>
          <p:cNvSpPr>
            <a:spLocks noGrp="1"/>
          </p:cNvSpPr>
          <p:nvPr>
            <p:ph type="title"/>
          </p:nvPr>
        </p:nvSpPr>
        <p:spPr/>
        <p:txBody>
          <a:bodyPr/>
          <a:lstStyle/>
          <a:p>
            <a:r>
              <a:rPr lang="en-GB" dirty="0"/>
              <a:t>GCSE Questions on Quadratics</a:t>
            </a:r>
          </a:p>
        </p:txBody>
      </p:sp>
      <p:sp>
        <p:nvSpPr>
          <p:cNvPr id="3" name="Content Placeholder 2">
            <a:extLst>
              <a:ext uri="{FF2B5EF4-FFF2-40B4-BE49-F238E27FC236}">
                <a16:creationId xmlns:a16="http://schemas.microsoft.com/office/drawing/2014/main" id="{C7FBD7CD-1061-4BD9-AC3D-638160444105}"/>
              </a:ext>
            </a:extLst>
          </p:cNvPr>
          <p:cNvSpPr>
            <a:spLocks noGrp="1"/>
          </p:cNvSpPr>
          <p:nvPr>
            <p:ph idx="1"/>
          </p:nvPr>
        </p:nvSpPr>
        <p:spPr/>
        <p:txBody>
          <a:bodyPr/>
          <a:lstStyle/>
          <a:p>
            <a:endParaRPr lang="en-GB" dirty="0"/>
          </a:p>
          <a:p>
            <a:pPr algn="ctr"/>
            <a:r>
              <a:rPr lang="en-GB" dirty="0"/>
              <a:t>AQA Higher Paper 1 2017</a:t>
            </a:r>
            <a:endParaRPr lang="en-GB" b="1" dirty="0"/>
          </a:p>
          <a:p>
            <a:endParaRPr lang="en-GB" dirty="0"/>
          </a:p>
        </p:txBody>
      </p:sp>
    </p:spTree>
    <p:extLst>
      <p:ext uri="{BB962C8B-B14F-4D97-AF65-F5344CB8AC3E}">
        <p14:creationId xmlns:p14="http://schemas.microsoft.com/office/powerpoint/2010/main" val="296018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39F7-4315-4F9B-B336-1EA1458E8000}"/>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666A8604-2491-49A5-9129-FE416EC818E1}"/>
              </a:ext>
            </a:extLst>
          </p:cNvPr>
          <p:cNvPicPr>
            <a:picLocks noGrp="1" noChangeAspect="1"/>
          </p:cNvPicPr>
          <p:nvPr>
            <p:ph idx="1"/>
          </p:nvPr>
        </p:nvPicPr>
        <p:blipFill rotWithShape="1">
          <a:blip r:embed="rId3"/>
          <a:srcRect l="12303" t="39188" r="59848" b="49298"/>
          <a:stretch/>
        </p:blipFill>
        <p:spPr>
          <a:xfrm>
            <a:off x="1436318" y="2345498"/>
            <a:ext cx="9319364" cy="2167003"/>
          </a:xfrm>
          <a:prstGeom prst="rect">
            <a:avLst/>
          </a:prstGeom>
        </p:spPr>
      </p:pic>
      <p:pic>
        <p:nvPicPr>
          <p:cNvPr id="5" name="Picture 4">
            <a:extLst>
              <a:ext uri="{FF2B5EF4-FFF2-40B4-BE49-F238E27FC236}">
                <a16:creationId xmlns:a16="http://schemas.microsoft.com/office/drawing/2014/main" id="{4153043A-490E-46FA-BDEB-F4A6F89521C1}"/>
              </a:ext>
            </a:extLst>
          </p:cNvPr>
          <p:cNvPicPr>
            <a:picLocks noChangeAspect="1"/>
          </p:cNvPicPr>
          <p:nvPr/>
        </p:nvPicPr>
        <p:blipFill rotWithShape="1">
          <a:blip r:embed="rId4"/>
          <a:srcRect l="28870" t="23288" r="42876" b="71506"/>
          <a:stretch/>
        </p:blipFill>
        <p:spPr>
          <a:xfrm>
            <a:off x="1007434" y="5009143"/>
            <a:ext cx="10710695" cy="1110018"/>
          </a:xfrm>
          <a:prstGeom prst="rect">
            <a:avLst/>
          </a:prstGeom>
        </p:spPr>
      </p:pic>
    </p:spTree>
    <p:extLst>
      <p:ext uri="{BB962C8B-B14F-4D97-AF65-F5344CB8AC3E}">
        <p14:creationId xmlns:p14="http://schemas.microsoft.com/office/powerpoint/2010/main" val="37935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D8F61-F582-46E9-A281-0A6403239B5B}"/>
              </a:ext>
            </a:extLst>
          </p:cNvPr>
          <p:cNvSpPr>
            <a:spLocks noGrp="1"/>
          </p:cNvSpPr>
          <p:nvPr>
            <p:ph type="title"/>
          </p:nvPr>
        </p:nvSpPr>
        <p:spPr/>
        <p:txBody>
          <a:bodyPr/>
          <a:lstStyle/>
          <a:p>
            <a:r>
              <a:rPr lang="en-GB" dirty="0"/>
              <a:t>AQA Higher Paper 2 2017</a:t>
            </a:r>
          </a:p>
        </p:txBody>
      </p:sp>
      <p:pic>
        <p:nvPicPr>
          <p:cNvPr id="4" name="Content Placeholder 3">
            <a:extLst>
              <a:ext uri="{FF2B5EF4-FFF2-40B4-BE49-F238E27FC236}">
                <a16:creationId xmlns:a16="http://schemas.microsoft.com/office/drawing/2014/main" id="{6F19F449-33B6-4E11-A6DA-EBE740998B61}"/>
              </a:ext>
            </a:extLst>
          </p:cNvPr>
          <p:cNvPicPr>
            <a:picLocks noGrp="1" noChangeAspect="1"/>
          </p:cNvPicPr>
          <p:nvPr>
            <p:ph idx="1"/>
          </p:nvPr>
        </p:nvPicPr>
        <p:blipFill rotWithShape="1">
          <a:blip r:embed="rId3"/>
          <a:srcRect l="12696" t="18409" r="60024" b="64504"/>
          <a:stretch/>
        </p:blipFill>
        <p:spPr>
          <a:xfrm>
            <a:off x="1235902" y="2005850"/>
            <a:ext cx="4522364" cy="1593304"/>
          </a:xfrm>
          <a:prstGeom prst="rect">
            <a:avLst/>
          </a:prstGeom>
        </p:spPr>
      </p:pic>
      <p:pic>
        <p:nvPicPr>
          <p:cNvPr id="5" name="Content Placeholder 3">
            <a:extLst>
              <a:ext uri="{FF2B5EF4-FFF2-40B4-BE49-F238E27FC236}">
                <a16:creationId xmlns:a16="http://schemas.microsoft.com/office/drawing/2014/main" id="{6275CA42-B3F4-45CC-83D9-578489159406}"/>
              </a:ext>
            </a:extLst>
          </p:cNvPr>
          <p:cNvPicPr>
            <a:picLocks noChangeAspect="1"/>
          </p:cNvPicPr>
          <p:nvPr/>
        </p:nvPicPr>
        <p:blipFill rotWithShape="1">
          <a:blip r:embed="rId3"/>
          <a:srcRect l="12762" t="36808" r="59672" b="25179"/>
          <a:stretch/>
        </p:blipFill>
        <p:spPr bwMode="auto">
          <a:xfrm>
            <a:off x="6096000" y="1714204"/>
            <a:ext cx="4860098" cy="3769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a:extLst>
              <a:ext uri="{FF2B5EF4-FFF2-40B4-BE49-F238E27FC236}">
                <a16:creationId xmlns:a16="http://schemas.microsoft.com/office/drawing/2014/main" id="{16D6AE6B-BE7C-4975-9CBE-7AE46AEA1D5B}"/>
              </a:ext>
            </a:extLst>
          </p:cNvPr>
          <p:cNvPicPr>
            <a:picLocks noChangeAspect="1"/>
          </p:cNvPicPr>
          <p:nvPr/>
        </p:nvPicPr>
        <p:blipFill rotWithShape="1">
          <a:blip r:embed="rId3"/>
          <a:srcRect l="12590" t="75757" r="59813" b="12072"/>
          <a:stretch/>
        </p:blipFill>
        <p:spPr bwMode="auto">
          <a:xfrm>
            <a:off x="1328254" y="3574798"/>
            <a:ext cx="5222858" cy="1295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C78CD6B-5866-4AE6-B63C-AE542E5B2A1A}"/>
              </a:ext>
            </a:extLst>
          </p:cNvPr>
          <p:cNvPicPr>
            <a:picLocks noChangeAspect="1"/>
          </p:cNvPicPr>
          <p:nvPr/>
        </p:nvPicPr>
        <p:blipFill rotWithShape="1">
          <a:blip r:embed="rId4"/>
          <a:srcRect l="8264" t="18262" r="20890" b="60365"/>
          <a:stretch/>
        </p:blipFill>
        <p:spPr>
          <a:xfrm>
            <a:off x="1777196" y="5168102"/>
            <a:ext cx="8637607" cy="1465744"/>
          </a:xfrm>
          <a:prstGeom prst="rect">
            <a:avLst/>
          </a:prstGeom>
        </p:spPr>
      </p:pic>
    </p:spTree>
    <p:extLst>
      <p:ext uri="{BB962C8B-B14F-4D97-AF65-F5344CB8AC3E}">
        <p14:creationId xmlns:p14="http://schemas.microsoft.com/office/powerpoint/2010/main" val="166703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96A61-0CAC-4A9C-8E34-3EA0CA884A86}"/>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ABE0664F-0FD7-4A40-8B1D-684533CB3347}"/>
              </a:ext>
            </a:extLst>
          </p:cNvPr>
          <p:cNvPicPr>
            <a:picLocks noGrp="1" noChangeAspect="1"/>
          </p:cNvPicPr>
          <p:nvPr>
            <p:ph idx="1"/>
          </p:nvPr>
        </p:nvPicPr>
        <p:blipFill rotWithShape="1">
          <a:blip r:embed="rId3"/>
          <a:srcRect l="46073" t="17938" r="26099" b="74086"/>
          <a:stretch/>
        </p:blipFill>
        <p:spPr>
          <a:xfrm>
            <a:off x="1240075" y="2430049"/>
            <a:ext cx="9168089" cy="1478071"/>
          </a:xfrm>
          <a:prstGeom prst="rect">
            <a:avLst/>
          </a:prstGeom>
        </p:spPr>
      </p:pic>
      <p:pic>
        <p:nvPicPr>
          <p:cNvPr id="5" name="Picture 4">
            <a:extLst>
              <a:ext uri="{FF2B5EF4-FFF2-40B4-BE49-F238E27FC236}">
                <a16:creationId xmlns:a16="http://schemas.microsoft.com/office/drawing/2014/main" id="{688BB095-B2D5-44B2-B4D7-5F432BFDDBB1}"/>
              </a:ext>
            </a:extLst>
          </p:cNvPr>
          <p:cNvPicPr>
            <a:picLocks noChangeAspect="1"/>
          </p:cNvPicPr>
          <p:nvPr/>
        </p:nvPicPr>
        <p:blipFill rotWithShape="1">
          <a:blip r:embed="rId4"/>
          <a:srcRect l="8264" t="19361" r="21506" b="59087"/>
          <a:stretch/>
        </p:blipFill>
        <p:spPr>
          <a:xfrm>
            <a:off x="864220" y="4359058"/>
            <a:ext cx="10463559" cy="1806246"/>
          </a:xfrm>
          <a:prstGeom prst="rect">
            <a:avLst/>
          </a:prstGeom>
        </p:spPr>
      </p:pic>
    </p:spTree>
    <p:extLst>
      <p:ext uri="{BB962C8B-B14F-4D97-AF65-F5344CB8AC3E}">
        <p14:creationId xmlns:p14="http://schemas.microsoft.com/office/powerpoint/2010/main" val="27110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4DD5-84FC-4A1A-A950-9A79F62BF48F}"/>
              </a:ext>
            </a:extLst>
          </p:cNvPr>
          <p:cNvSpPr>
            <a:spLocks noGrp="1"/>
          </p:cNvSpPr>
          <p:nvPr>
            <p:ph type="title"/>
          </p:nvPr>
        </p:nvSpPr>
        <p:spPr/>
        <p:txBody>
          <a:bodyPr/>
          <a:lstStyle/>
          <a:p>
            <a:r>
              <a:rPr lang="en-GB" dirty="0"/>
              <a:t>Three more…</a:t>
            </a:r>
          </a:p>
        </p:txBody>
      </p:sp>
      <p:pic>
        <p:nvPicPr>
          <p:cNvPr id="4" name="Content Placeholder 3">
            <a:extLst>
              <a:ext uri="{FF2B5EF4-FFF2-40B4-BE49-F238E27FC236}">
                <a16:creationId xmlns:a16="http://schemas.microsoft.com/office/drawing/2014/main" id="{A1141D5E-8BA3-49E0-A3FE-E9ACD296E4D5}"/>
              </a:ext>
            </a:extLst>
          </p:cNvPr>
          <p:cNvPicPr>
            <a:picLocks noGrp="1" noChangeAspect="1"/>
          </p:cNvPicPr>
          <p:nvPr>
            <p:ph idx="1"/>
          </p:nvPr>
        </p:nvPicPr>
        <p:blipFill rotWithShape="1">
          <a:blip r:embed="rId3"/>
          <a:srcRect l="20241" t="20884" r="49443" b="46833"/>
          <a:stretch/>
        </p:blipFill>
        <p:spPr>
          <a:xfrm>
            <a:off x="363920" y="2028927"/>
            <a:ext cx="5544190" cy="3320952"/>
          </a:xfrm>
          <a:prstGeom prst="rect">
            <a:avLst/>
          </a:prstGeom>
          <a:noFill/>
          <a:ln cap="flat">
            <a:noFill/>
          </a:ln>
        </p:spPr>
      </p:pic>
      <p:pic>
        <p:nvPicPr>
          <p:cNvPr id="5" name="Picture 4">
            <a:extLst>
              <a:ext uri="{FF2B5EF4-FFF2-40B4-BE49-F238E27FC236}">
                <a16:creationId xmlns:a16="http://schemas.microsoft.com/office/drawing/2014/main" id="{56E9BB21-2780-48BA-A563-F8A5E1A24DAE}"/>
              </a:ext>
            </a:extLst>
          </p:cNvPr>
          <p:cNvPicPr>
            <a:picLocks noChangeAspect="1"/>
          </p:cNvPicPr>
          <p:nvPr/>
        </p:nvPicPr>
        <p:blipFill>
          <a:blip r:embed="rId3"/>
          <a:srcRect l="21416" t="54297" r="42259" b="11807"/>
          <a:stretch>
            <a:fillRect/>
          </a:stretch>
        </p:blipFill>
        <p:spPr>
          <a:xfrm>
            <a:off x="5908110" y="2097026"/>
            <a:ext cx="6067638" cy="3184754"/>
          </a:xfrm>
          <a:prstGeom prst="rect">
            <a:avLst/>
          </a:prstGeom>
          <a:noFill/>
          <a:ln cap="flat">
            <a:noFill/>
          </a:ln>
        </p:spPr>
      </p:pic>
      <p:pic>
        <p:nvPicPr>
          <p:cNvPr id="6" name="Picture 5">
            <a:extLst>
              <a:ext uri="{FF2B5EF4-FFF2-40B4-BE49-F238E27FC236}">
                <a16:creationId xmlns:a16="http://schemas.microsoft.com/office/drawing/2014/main" id="{686FBCCC-0EFD-4E08-ADB5-36F51D5882BD}"/>
              </a:ext>
            </a:extLst>
          </p:cNvPr>
          <p:cNvPicPr>
            <a:picLocks noChangeAspect="1"/>
          </p:cNvPicPr>
          <p:nvPr/>
        </p:nvPicPr>
        <p:blipFill rotWithShape="1">
          <a:blip r:embed="rId4"/>
          <a:srcRect l="7012" t="31145" r="56977" b="62650"/>
          <a:stretch/>
        </p:blipFill>
        <p:spPr>
          <a:xfrm>
            <a:off x="2761557" y="5679308"/>
            <a:ext cx="6067638" cy="588091"/>
          </a:xfrm>
          <a:prstGeom prst="rect">
            <a:avLst/>
          </a:prstGeom>
          <a:noFill/>
          <a:ln cap="flat">
            <a:noFill/>
          </a:ln>
        </p:spPr>
      </p:pic>
    </p:spTree>
    <p:extLst>
      <p:ext uri="{BB962C8B-B14F-4D97-AF65-F5344CB8AC3E}">
        <p14:creationId xmlns:p14="http://schemas.microsoft.com/office/powerpoint/2010/main" val="207739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0C1A-365E-437C-93B8-3DCBED03D77D}"/>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4FB7198D-BF5C-4A4D-8318-79CA77201F80}"/>
              </a:ext>
            </a:extLst>
          </p:cNvPr>
          <p:cNvPicPr>
            <a:picLocks noGrp="1" noChangeAspect="1"/>
          </p:cNvPicPr>
          <p:nvPr>
            <p:ph idx="1"/>
          </p:nvPr>
        </p:nvPicPr>
        <p:blipFill rotWithShape="1">
          <a:blip r:embed="rId2"/>
          <a:srcRect l="12326" t="18050" r="59881" b="55918"/>
          <a:stretch/>
        </p:blipFill>
        <p:spPr>
          <a:xfrm>
            <a:off x="1367425" y="2259451"/>
            <a:ext cx="7413320" cy="3905853"/>
          </a:xfrm>
          <a:prstGeom prst="rect">
            <a:avLst/>
          </a:prstGeom>
        </p:spPr>
      </p:pic>
      <p:sp>
        <p:nvSpPr>
          <p:cNvPr id="5" name="TextBox 4">
            <a:extLst>
              <a:ext uri="{FF2B5EF4-FFF2-40B4-BE49-F238E27FC236}">
                <a16:creationId xmlns:a16="http://schemas.microsoft.com/office/drawing/2014/main" id="{A879DD6D-4F20-4FBB-AB64-F4A8128175B0}"/>
              </a:ext>
            </a:extLst>
          </p:cNvPr>
          <p:cNvSpPr txBox="1"/>
          <p:nvPr/>
        </p:nvSpPr>
        <p:spPr>
          <a:xfrm>
            <a:off x="9807879" y="3319397"/>
            <a:ext cx="1765956" cy="646331"/>
          </a:xfrm>
          <a:prstGeom prst="rect">
            <a:avLst/>
          </a:prstGeom>
          <a:noFill/>
        </p:spPr>
        <p:txBody>
          <a:bodyPr wrap="square" rtlCol="0">
            <a:spAutoFit/>
          </a:bodyPr>
          <a:lstStyle/>
          <a:p>
            <a:r>
              <a:rPr lang="en-GB" dirty="0"/>
              <a:t>AQA Paper 3</a:t>
            </a:r>
          </a:p>
          <a:p>
            <a:r>
              <a:rPr lang="en-GB"/>
              <a:t>2019</a:t>
            </a:r>
            <a:endParaRPr lang="en-GB" dirty="0"/>
          </a:p>
        </p:txBody>
      </p:sp>
    </p:spTree>
    <p:extLst>
      <p:ext uri="{BB962C8B-B14F-4D97-AF65-F5344CB8AC3E}">
        <p14:creationId xmlns:p14="http://schemas.microsoft.com/office/powerpoint/2010/main" val="260687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2CCB-29FC-463E-84C6-20A9EE494BB5}"/>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041A016D-DEE6-43CB-A054-1EA303DCBCFE}"/>
              </a:ext>
            </a:extLst>
          </p:cNvPr>
          <p:cNvPicPr>
            <a:picLocks noGrp="1" noChangeAspect="1"/>
          </p:cNvPicPr>
          <p:nvPr>
            <p:ph idx="1"/>
          </p:nvPr>
        </p:nvPicPr>
        <p:blipFill rotWithShape="1">
          <a:blip r:embed="rId2"/>
          <a:srcRect l="45942" t="15259" r="23065" b="52169"/>
          <a:stretch/>
        </p:blipFill>
        <p:spPr>
          <a:xfrm>
            <a:off x="1377862" y="1835696"/>
            <a:ext cx="7928976" cy="4687295"/>
          </a:xfrm>
          <a:prstGeom prst="rect">
            <a:avLst/>
          </a:prstGeom>
        </p:spPr>
      </p:pic>
      <p:sp>
        <p:nvSpPr>
          <p:cNvPr id="5" name="TextBox 4">
            <a:extLst>
              <a:ext uri="{FF2B5EF4-FFF2-40B4-BE49-F238E27FC236}">
                <a16:creationId xmlns:a16="http://schemas.microsoft.com/office/drawing/2014/main" id="{8516E96A-D975-40CB-AADA-47E16E871718}"/>
              </a:ext>
            </a:extLst>
          </p:cNvPr>
          <p:cNvSpPr txBox="1"/>
          <p:nvPr/>
        </p:nvSpPr>
        <p:spPr>
          <a:xfrm>
            <a:off x="9619989" y="3106455"/>
            <a:ext cx="1691014" cy="646331"/>
          </a:xfrm>
          <a:prstGeom prst="rect">
            <a:avLst/>
          </a:prstGeom>
          <a:noFill/>
        </p:spPr>
        <p:txBody>
          <a:bodyPr wrap="square" rtlCol="0">
            <a:spAutoFit/>
          </a:bodyPr>
          <a:lstStyle/>
          <a:p>
            <a:r>
              <a:rPr lang="en-GB" dirty="0"/>
              <a:t>OCR Paper 6</a:t>
            </a:r>
          </a:p>
          <a:p>
            <a:r>
              <a:rPr lang="en-GB" dirty="0"/>
              <a:t>2019</a:t>
            </a:r>
          </a:p>
        </p:txBody>
      </p:sp>
    </p:spTree>
    <p:extLst>
      <p:ext uri="{BB962C8B-B14F-4D97-AF65-F5344CB8AC3E}">
        <p14:creationId xmlns:p14="http://schemas.microsoft.com/office/powerpoint/2010/main" val="1338659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7C37-DF79-4CE4-914C-532FB74F9E9B}"/>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9F9D44EF-E6AF-4F45-9D67-6896B1B5BA3E}"/>
              </a:ext>
            </a:extLst>
          </p:cNvPr>
          <p:cNvPicPr>
            <a:picLocks noGrp="1" noChangeAspect="1"/>
          </p:cNvPicPr>
          <p:nvPr>
            <p:ph idx="1"/>
          </p:nvPr>
        </p:nvPicPr>
        <p:blipFill rotWithShape="1">
          <a:blip r:embed="rId2"/>
          <a:srcRect l="12380" t="49897" r="65017" b="40296"/>
          <a:stretch/>
        </p:blipFill>
        <p:spPr>
          <a:xfrm>
            <a:off x="459837" y="2186865"/>
            <a:ext cx="8490371" cy="2071984"/>
          </a:xfrm>
          <a:prstGeom prst="rect">
            <a:avLst/>
          </a:prstGeom>
        </p:spPr>
      </p:pic>
      <p:sp>
        <p:nvSpPr>
          <p:cNvPr id="5" name="TextBox 4">
            <a:extLst>
              <a:ext uri="{FF2B5EF4-FFF2-40B4-BE49-F238E27FC236}">
                <a16:creationId xmlns:a16="http://schemas.microsoft.com/office/drawing/2014/main" id="{8B34A115-7F1C-4801-8B92-EC895427EC54}"/>
              </a:ext>
            </a:extLst>
          </p:cNvPr>
          <p:cNvSpPr txBox="1"/>
          <p:nvPr/>
        </p:nvSpPr>
        <p:spPr>
          <a:xfrm>
            <a:off x="9243993" y="3429000"/>
            <a:ext cx="2029217" cy="646331"/>
          </a:xfrm>
          <a:prstGeom prst="rect">
            <a:avLst/>
          </a:prstGeom>
          <a:noFill/>
        </p:spPr>
        <p:txBody>
          <a:bodyPr wrap="square" rtlCol="0">
            <a:spAutoFit/>
          </a:bodyPr>
          <a:lstStyle/>
          <a:p>
            <a:r>
              <a:rPr lang="en-GB" dirty="0"/>
              <a:t>Edexcel Paper 6</a:t>
            </a:r>
          </a:p>
          <a:p>
            <a:r>
              <a:rPr lang="en-GB" dirty="0"/>
              <a:t>2019</a:t>
            </a:r>
          </a:p>
        </p:txBody>
      </p:sp>
      <p:pic>
        <p:nvPicPr>
          <p:cNvPr id="6" name="Picture 5">
            <a:extLst>
              <a:ext uri="{FF2B5EF4-FFF2-40B4-BE49-F238E27FC236}">
                <a16:creationId xmlns:a16="http://schemas.microsoft.com/office/drawing/2014/main" id="{0EB68E74-7F9E-4CE1-BB02-C874D2EA51E7}"/>
              </a:ext>
            </a:extLst>
          </p:cNvPr>
          <p:cNvPicPr>
            <a:picLocks noChangeAspect="1"/>
          </p:cNvPicPr>
          <p:nvPr/>
        </p:nvPicPr>
        <p:blipFill>
          <a:blip r:embed="rId3"/>
          <a:stretch>
            <a:fillRect/>
          </a:stretch>
        </p:blipFill>
        <p:spPr>
          <a:xfrm>
            <a:off x="459837" y="4258849"/>
            <a:ext cx="7682846" cy="2071984"/>
          </a:xfrm>
          <a:prstGeom prst="rect">
            <a:avLst/>
          </a:prstGeom>
        </p:spPr>
      </p:pic>
    </p:spTree>
    <p:extLst>
      <p:ext uri="{BB962C8B-B14F-4D97-AF65-F5344CB8AC3E}">
        <p14:creationId xmlns:p14="http://schemas.microsoft.com/office/powerpoint/2010/main" val="32657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B1E18-8283-4149-AD4C-E93272FA71D7}"/>
              </a:ext>
            </a:extLst>
          </p:cNvPr>
          <p:cNvSpPr>
            <a:spLocks noGrp="1"/>
          </p:cNvSpPr>
          <p:nvPr>
            <p:ph type="title"/>
          </p:nvPr>
        </p:nvSpPr>
        <p:spPr/>
        <p:txBody>
          <a:bodyPr/>
          <a:lstStyle/>
          <a:p>
            <a:r>
              <a:rPr lang="en-GB" dirty="0"/>
              <a:t>Looking at GCSE papers</a:t>
            </a:r>
          </a:p>
        </p:txBody>
      </p:sp>
      <p:sp>
        <p:nvSpPr>
          <p:cNvPr id="3" name="Content Placeholder 2">
            <a:extLst>
              <a:ext uri="{FF2B5EF4-FFF2-40B4-BE49-F238E27FC236}">
                <a16:creationId xmlns:a16="http://schemas.microsoft.com/office/drawing/2014/main" id="{69933064-54F5-4E74-B211-83B76E8C0774}"/>
              </a:ext>
            </a:extLst>
          </p:cNvPr>
          <p:cNvSpPr>
            <a:spLocks noGrp="1"/>
          </p:cNvSpPr>
          <p:nvPr>
            <p:ph idx="1"/>
          </p:nvPr>
        </p:nvSpPr>
        <p:spPr/>
        <p:txBody>
          <a:bodyPr/>
          <a:lstStyle/>
          <a:p>
            <a:endParaRPr lang="en-GB" sz="1000" dirty="0"/>
          </a:p>
          <a:p>
            <a:pPr marL="0" indent="0"/>
            <a:endParaRPr lang="en-GB" sz="1000" dirty="0"/>
          </a:p>
          <a:p>
            <a:pPr marL="0" lvl="0" indent="0">
              <a:buNone/>
            </a:pPr>
            <a:r>
              <a:rPr lang="en-GB" sz="2400" dirty="0">
                <a:latin typeface="Arial" panose="020B0604020202020204" pitchFamily="34" charset="0"/>
                <a:cs typeface="Arial" panose="020B0604020202020204" pitchFamily="34" charset="0"/>
              </a:rPr>
              <a:t>On your table are a collection of a previous year’s GCSE questions on quadratics.</a:t>
            </a:r>
          </a:p>
          <a:p>
            <a:pPr marL="0" lvl="0" indent="0">
              <a:buNone/>
            </a:pPr>
            <a:endParaRPr lang="en-GB" sz="1000" dirty="0">
              <a:latin typeface="Arial" panose="020B0604020202020204" pitchFamily="34" charset="0"/>
              <a:cs typeface="Arial" panose="020B0604020202020204" pitchFamily="34" charset="0"/>
            </a:endParaRPr>
          </a:p>
          <a:p>
            <a:pPr>
              <a:buFont typeface="Arial" panose="020B0604020202020204" pitchFamily="34" charset="0"/>
              <a:buChar char="•"/>
            </a:pPr>
            <a:r>
              <a:rPr lang="en-GB" sz="2400" dirty="0">
                <a:latin typeface="Arial" panose="020B0604020202020204" pitchFamily="34" charset="0"/>
                <a:cs typeface="Arial" panose="020B0604020202020204" pitchFamily="34" charset="0"/>
              </a:rPr>
              <a:t>What makes each of these a challenging question?</a:t>
            </a:r>
          </a:p>
          <a:p>
            <a:pPr>
              <a:buFont typeface="Arial" panose="020B0604020202020204" pitchFamily="34" charset="0"/>
              <a:buChar char="•"/>
            </a:pPr>
            <a:r>
              <a:rPr lang="en-GB" sz="2400" dirty="0"/>
              <a:t>Where would students make errors and why?</a:t>
            </a:r>
          </a:p>
          <a:p>
            <a:pPr>
              <a:buFont typeface="Arial" panose="020B0604020202020204" pitchFamily="34" charset="0"/>
              <a:buChar char="•"/>
            </a:pPr>
            <a:r>
              <a:rPr lang="en-GB" sz="2400" dirty="0">
                <a:latin typeface="Arial" panose="020B0604020202020204" pitchFamily="34" charset="0"/>
                <a:cs typeface="Arial" panose="020B0604020202020204" pitchFamily="34" charset="0"/>
              </a:rPr>
              <a:t>What aspects would you expect pupils to struggle with?</a:t>
            </a:r>
          </a:p>
          <a:p>
            <a:pPr>
              <a:buFont typeface="Arial" panose="020B0604020202020204" pitchFamily="34" charset="0"/>
              <a:buChar char="•"/>
            </a:pPr>
            <a:r>
              <a:rPr lang="en-GB" sz="2400" dirty="0"/>
              <a:t>Why would students find these questions challenging?</a:t>
            </a:r>
          </a:p>
          <a:p>
            <a:pPr>
              <a:buFont typeface="Arial" panose="020B0604020202020204" pitchFamily="34" charset="0"/>
              <a:buChar char="•"/>
            </a:pPr>
            <a:r>
              <a:rPr lang="en-GB" sz="2400" dirty="0">
                <a:latin typeface="Arial" panose="020B0604020202020204" pitchFamily="34" charset="0"/>
                <a:cs typeface="Arial" panose="020B0604020202020204" pitchFamily="34" charset="0"/>
              </a:rPr>
              <a:t>How might we prepare in future?</a:t>
            </a:r>
          </a:p>
          <a:p>
            <a:pPr marL="0" indent="0"/>
            <a:endParaRPr lang="en-GB" sz="2400" dirty="0"/>
          </a:p>
          <a:p>
            <a:endParaRPr lang="en-GB" dirty="0"/>
          </a:p>
        </p:txBody>
      </p:sp>
    </p:spTree>
    <p:extLst>
      <p:ext uri="{BB962C8B-B14F-4D97-AF65-F5344CB8AC3E}">
        <p14:creationId xmlns:p14="http://schemas.microsoft.com/office/powerpoint/2010/main" val="10131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F7955-CCA3-4D77-9C44-34B81A691C89}"/>
              </a:ext>
            </a:extLst>
          </p:cNvPr>
          <p:cNvSpPr>
            <a:spLocks noGrp="1"/>
          </p:cNvSpPr>
          <p:nvPr>
            <p:ph type="title"/>
          </p:nvPr>
        </p:nvSpPr>
        <p:spPr/>
        <p:txBody>
          <a:bodyPr/>
          <a:lstStyle/>
          <a:p>
            <a:r>
              <a:rPr lang="en-GB" dirty="0"/>
              <a:t>National Curriculum KS3</a:t>
            </a:r>
          </a:p>
        </p:txBody>
      </p:sp>
      <p:pic>
        <p:nvPicPr>
          <p:cNvPr id="4" name="Content Placeholder 3">
            <a:extLst>
              <a:ext uri="{FF2B5EF4-FFF2-40B4-BE49-F238E27FC236}">
                <a16:creationId xmlns:a16="http://schemas.microsoft.com/office/drawing/2014/main" id="{2A23CB6E-EDA3-479E-AEEE-A30B75B99693}"/>
              </a:ext>
            </a:extLst>
          </p:cNvPr>
          <p:cNvPicPr>
            <a:picLocks noGrp="1" noChangeAspect="1"/>
          </p:cNvPicPr>
          <p:nvPr>
            <p:ph idx="1"/>
          </p:nvPr>
        </p:nvPicPr>
        <p:blipFill rotWithShape="1">
          <a:blip r:embed="rId2"/>
          <a:srcRect l="36082" t="22017" r="33632" b="57767"/>
          <a:stretch/>
        </p:blipFill>
        <p:spPr>
          <a:xfrm>
            <a:off x="795152" y="2154475"/>
            <a:ext cx="10374992" cy="3895595"/>
          </a:xfrm>
          <a:prstGeom prst="rect">
            <a:avLst/>
          </a:prstGeom>
        </p:spPr>
      </p:pic>
    </p:spTree>
    <p:extLst>
      <p:ext uri="{BB962C8B-B14F-4D97-AF65-F5344CB8AC3E}">
        <p14:creationId xmlns:p14="http://schemas.microsoft.com/office/powerpoint/2010/main" val="117326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512E-D25A-4DEB-B60A-B4F38DD9DE7F}"/>
              </a:ext>
            </a:extLst>
          </p:cNvPr>
          <p:cNvSpPr>
            <a:spLocks noGrp="1"/>
          </p:cNvSpPr>
          <p:nvPr>
            <p:ph type="title"/>
          </p:nvPr>
        </p:nvSpPr>
        <p:spPr/>
        <p:txBody>
          <a:bodyPr/>
          <a:lstStyle/>
          <a:p>
            <a:r>
              <a:rPr lang="en-GB" dirty="0"/>
              <a:t>National Curriculum KS3</a:t>
            </a:r>
          </a:p>
        </p:txBody>
      </p:sp>
      <p:pic>
        <p:nvPicPr>
          <p:cNvPr id="4" name="Content Placeholder 3">
            <a:extLst>
              <a:ext uri="{FF2B5EF4-FFF2-40B4-BE49-F238E27FC236}">
                <a16:creationId xmlns:a16="http://schemas.microsoft.com/office/drawing/2014/main" id="{DED3C676-298E-4E0B-8A92-A6ED882B2F08}"/>
              </a:ext>
            </a:extLst>
          </p:cNvPr>
          <p:cNvPicPr>
            <a:picLocks noGrp="1" noChangeAspect="1"/>
          </p:cNvPicPr>
          <p:nvPr>
            <p:ph idx="1"/>
          </p:nvPr>
        </p:nvPicPr>
        <p:blipFill rotWithShape="1">
          <a:blip r:embed="rId2"/>
          <a:srcRect l="35629" t="54290" r="34938" b="25197"/>
          <a:stretch/>
        </p:blipFill>
        <p:spPr bwMode="auto">
          <a:xfrm>
            <a:off x="825825" y="2033192"/>
            <a:ext cx="10540349" cy="41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7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F66B-473E-4429-B2DB-A617BCA916D3}"/>
              </a:ext>
            </a:extLst>
          </p:cNvPr>
          <p:cNvSpPr>
            <a:spLocks noGrp="1"/>
          </p:cNvSpPr>
          <p:nvPr>
            <p:ph type="title"/>
          </p:nvPr>
        </p:nvSpPr>
        <p:spPr/>
        <p:txBody>
          <a:bodyPr/>
          <a:lstStyle/>
          <a:p>
            <a:r>
              <a:rPr lang="en-GB" dirty="0"/>
              <a:t>National Curriculum KS4</a:t>
            </a:r>
          </a:p>
        </p:txBody>
      </p:sp>
      <p:pic>
        <p:nvPicPr>
          <p:cNvPr id="5" name="Content Placeholder 4">
            <a:extLst>
              <a:ext uri="{FF2B5EF4-FFF2-40B4-BE49-F238E27FC236}">
                <a16:creationId xmlns:a16="http://schemas.microsoft.com/office/drawing/2014/main" id="{09A2EE69-54B6-4276-8512-2188658CFDB8}"/>
              </a:ext>
            </a:extLst>
          </p:cNvPr>
          <p:cNvPicPr>
            <a:picLocks noGrp="1" noChangeAspect="1"/>
          </p:cNvPicPr>
          <p:nvPr>
            <p:ph idx="1"/>
          </p:nvPr>
        </p:nvPicPr>
        <p:blipFill rotWithShape="1">
          <a:blip r:embed="rId3"/>
          <a:srcRect l="30360" t="18608" r="31456" b="41210"/>
          <a:stretch/>
        </p:blipFill>
        <p:spPr>
          <a:xfrm>
            <a:off x="839243" y="1941534"/>
            <a:ext cx="7941502" cy="4700801"/>
          </a:xfrm>
          <a:prstGeom prst="rect">
            <a:avLst/>
          </a:prstGeom>
        </p:spPr>
      </p:pic>
    </p:spTree>
    <p:extLst>
      <p:ext uri="{BB962C8B-B14F-4D97-AF65-F5344CB8AC3E}">
        <p14:creationId xmlns:p14="http://schemas.microsoft.com/office/powerpoint/2010/main" val="298883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7C09-ECD4-4085-99CB-58FD41FD3811}"/>
              </a:ext>
            </a:extLst>
          </p:cNvPr>
          <p:cNvSpPr>
            <a:spLocks noGrp="1"/>
          </p:cNvSpPr>
          <p:nvPr>
            <p:ph type="title"/>
          </p:nvPr>
        </p:nvSpPr>
        <p:spPr/>
        <p:txBody>
          <a:bodyPr/>
          <a:lstStyle/>
          <a:p>
            <a:r>
              <a:rPr lang="en-GB" dirty="0"/>
              <a:t>National Curriculum KS4</a:t>
            </a:r>
          </a:p>
        </p:txBody>
      </p:sp>
      <p:pic>
        <p:nvPicPr>
          <p:cNvPr id="4" name="Content Placeholder 3">
            <a:extLst>
              <a:ext uri="{FF2B5EF4-FFF2-40B4-BE49-F238E27FC236}">
                <a16:creationId xmlns:a16="http://schemas.microsoft.com/office/drawing/2014/main" id="{0914426C-CE42-4956-9089-61B2B0837C9B}"/>
              </a:ext>
            </a:extLst>
          </p:cNvPr>
          <p:cNvPicPr>
            <a:picLocks noGrp="1" noChangeAspect="1"/>
          </p:cNvPicPr>
          <p:nvPr>
            <p:ph idx="1"/>
          </p:nvPr>
        </p:nvPicPr>
        <p:blipFill rotWithShape="1">
          <a:blip r:embed="rId2"/>
          <a:srcRect l="30600" t="17116" r="38990" b="46246"/>
          <a:stretch/>
        </p:blipFill>
        <p:spPr>
          <a:xfrm>
            <a:off x="1007435" y="1856675"/>
            <a:ext cx="6779304" cy="4594229"/>
          </a:xfrm>
          <a:prstGeom prst="rect">
            <a:avLst/>
          </a:prstGeom>
        </p:spPr>
      </p:pic>
    </p:spTree>
    <p:extLst>
      <p:ext uri="{BB962C8B-B14F-4D97-AF65-F5344CB8AC3E}">
        <p14:creationId xmlns:p14="http://schemas.microsoft.com/office/powerpoint/2010/main" val="87489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A04CC-7FBF-462B-868C-4EA1FE5E4301}"/>
              </a:ext>
            </a:extLst>
          </p:cNvPr>
          <p:cNvSpPr>
            <a:spLocks noGrp="1"/>
          </p:cNvSpPr>
          <p:nvPr>
            <p:ph type="title"/>
          </p:nvPr>
        </p:nvSpPr>
        <p:spPr/>
        <p:txBody>
          <a:bodyPr/>
          <a:lstStyle/>
          <a:p>
            <a:r>
              <a:rPr lang="en-GB" dirty="0"/>
              <a:t>National Curriculum KS4</a:t>
            </a:r>
          </a:p>
        </p:txBody>
      </p:sp>
      <p:pic>
        <p:nvPicPr>
          <p:cNvPr id="4" name="Content Placeholder 3">
            <a:extLst>
              <a:ext uri="{FF2B5EF4-FFF2-40B4-BE49-F238E27FC236}">
                <a16:creationId xmlns:a16="http://schemas.microsoft.com/office/drawing/2014/main" id="{21938B79-3E25-487B-86FB-BC19A5E422AF}"/>
              </a:ext>
            </a:extLst>
          </p:cNvPr>
          <p:cNvPicPr>
            <a:picLocks noGrp="1" noChangeAspect="1"/>
          </p:cNvPicPr>
          <p:nvPr>
            <p:ph idx="1"/>
          </p:nvPr>
        </p:nvPicPr>
        <p:blipFill rotWithShape="1">
          <a:blip r:embed="rId2"/>
          <a:srcRect l="30058" t="53647" r="40204" b="8806"/>
          <a:stretch/>
        </p:blipFill>
        <p:spPr>
          <a:xfrm>
            <a:off x="1007435" y="1979112"/>
            <a:ext cx="6437584" cy="4572000"/>
          </a:xfrm>
          <a:prstGeom prst="rect">
            <a:avLst/>
          </a:prstGeom>
        </p:spPr>
      </p:pic>
    </p:spTree>
    <p:extLst>
      <p:ext uri="{BB962C8B-B14F-4D97-AF65-F5344CB8AC3E}">
        <p14:creationId xmlns:p14="http://schemas.microsoft.com/office/powerpoint/2010/main" val="289846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6445-16AE-4C7A-8703-5635A94C6987}"/>
              </a:ext>
            </a:extLst>
          </p:cNvPr>
          <p:cNvSpPr>
            <a:spLocks noGrp="1"/>
          </p:cNvSpPr>
          <p:nvPr>
            <p:ph type="title"/>
          </p:nvPr>
        </p:nvSpPr>
        <p:spPr/>
        <p:txBody>
          <a:bodyPr/>
          <a:lstStyle/>
          <a:p>
            <a:r>
              <a:rPr lang="en-GB" dirty="0"/>
              <a:t>Topic Map</a:t>
            </a:r>
          </a:p>
        </p:txBody>
      </p:sp>
      <p:sp>
        <p:nvSpPr>
          <p:cNvPr id="3" name="Content Placeholder 2">
            <a:extLst>
              <a:ext uri="{FF2B5EF4-FFF2-40B4-BE49-F238E27FC236}">
                <a16:creationId xmlns:a16="http://schemas.microsoft.com/office/drawing/2014/main" id="{562BC4C9-F083-402E-9131-DD7E690A61AA}"/>
              </a:ext>
            </a:extLst>
          </p:cNvPr>
          <p:cNvSpPr>
            <a:spLocks noGrp="1"/>
          </p:cNvSpPr>
          <p:nvPr>
            <p:ph idx="1"/>
          </p:nvPr>
        </p:nvSpPr>
        <p:spPr/>
        <p:txBody>
          <a:bodyPr/>
          <a:lstStyle/>
          <a:p>
            <a:endParaRPr lang="en-GB" dirty="0"/>
          </a:p>
          <a:p>
            <a:pPr marL="457200" indent="-457200">
              <a:buFont typeface="Arial" panose="020B0604020202020204" pitchFamily="34" charset="0"/>
              <a:buChar char="•"/>
            </a:pPr>
            <a:r>
              <a:rPr lang="en-GB" sz="2400" dirty="0"/>
              <a:t>What are the fundamental “blocks” of ideas?</a:t>
            </a:r>
          </a:p>
          <a:p>
            <a:pPr marL="457200" indent="-457200">
              <a:buFont typeface="Arial" panose="020B0604020202020204" pitchFamily="34" charset="0"/>
              <a:buChar char="•"/>
            </a:pPr>
            <a:r>
              <a:rPr lang="en-GB" sz="2400" dirty="0"/>
              <a:t>How do these connect together?</a:t>
            </a:r>
          </a:p>
          <a:p>
            <a:pPr marL="457200" indent="-457200">
              <a:buFont typeface="Arial" panose="020B0604020202020204" pitchFamily="34" charset="0"/>
              <a:buChar char="•"/>
            </a:pPr>
            <a:r>
              <a:rPr lang="en-GB" sz="2400" dirty="0"/>
              <a:t>What are the pre-requisites?</a:t>
            </a:r>
          </a:p>
          <a:p>
            <a:pPr marL="457200" indent="-457200">
              <a:buFont typeface="Arial" panose="020B0604020202020204" pitchFamily="34" charset="0"/>
              <a:buChar char="•"/>
            </a:pPr>
            <a:r>
              <a:rPr lang="en-GB" sz="2400" dirty="0"/>
              <a:t>Are there any logical orderings?</a:t>
            </a:r>
          </a:p>
          <a:p>
            <a:pPr marL="457200" indent="-457200">
              <a:buFont typeface="Arial" panose="020B0604020202020204" pitchFamily="34" charset="0"/>
              <a:buChar char="•"/>
            </a:pPr>
            <a:endParaRPr lang="en-GB" sz="2400" dirty="0"/>
          </a:p>
          <a:p>
            <a:pPr marL="0" indent="0"/>
            <a:r>
              <a:rPr lang="en-GB" sz="2400" dirty="0"/>
              <a:t>Try to build up a complex web of concepts and techniques.</a:t>
            </a:r>
          </a:p>
        </p:txBody>
      </p:sp>
    </p:spTree>
    <p:extLst>
      <p:ext uri="{BB962C8B-B14F-4D97-AF65-F5344CB8AC3E}">
        <p14:creationId xmlns:p14="http://schemas.microsoft.com/office/powerpoint/2010/main" val="333370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FF037084-1AAC-4FDF-9F6C-E91523657E3C}"/>
              </a:ext>
            </a:extLst>
          </p:cNvPr>
          <p:cNvCxnSpPr>
            <a:cxnSpLocks/>
          </p:cNvCxnSpPr>
          <p:nvPr/>
        </p:nvCxnSpPr>
        <p:spPr>
          <a:xfrm>
            <a:off x="5842391" y="2196926"/>
            <a:ext cx="9525" cy="3616728"/>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31FCAB4-BD20-4C0C-BA50-4AB1B8B769F9}"/>
              </a:ext>
            </a:extLst>
          </p:cNvPr>
          <p:cNvCxnSpPr/>
          <p:nvPr/>
        </p:nvCxnSpPr>
        <p:spPr>
          <a:xfrm flipH="1">
            <a:off x="4800601" y="2420939"/>
            <a:ext cx="2303463" cy="3095625"/>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0723" name="Title 1">
            <a:extLst>
              <a:ext uri="{FF2B5EF4-FFF2-40B4-BE49-F238E27FC236}">
                <a16:creationId xmlns:a16="http://schemas.microsoft.com/office/drawing/2014/main" id="{6D4E52B5-F954-4DE8-99C6-9E2C0E37EA1C}"/>
              </a:ext>
            </a:extLst>
          </p:cNvPr>
          <p:cNvSpPr>
            <a:spLocks noGrp="1"/>
          </p:cNvSpPr>
          <p:nvPr>
            <p:ph type="title"/>
          </p:nvPr>
        </p:nvSpPr>
        <p:spPr>
          <a:xfrm>
            <a:off x="1007435" y="692696"/>
            <a:ext cx="10566400" cy="745909"/>
          </a:xfrm>
        </p:spPr>
        <p:txBody>
          <a:bodyPr/>
          <a:lstStyle/>
          <a:p>
            <a:pPr eaLnBrk="1" hangingPunct="1"/>
            <a:r>
              <a:rPr lang="en-GB" altLang="en-US" dirty="0"/>
              <a:t>“Preparing a Topic” framework</a:t>
            </a:r>
          </a:p>
        </p:txBody>
      </p:sp>
      <p:sp>
        <p:nvSpPr>
          <p:cNvPr id="6" name="Rectangle 5">
            <a:extLst>
              <a:ext uri="{FF2B5EF4-FFF2-40B4-BE49-F238E27FC236}">
                <a16:creationId xmlns:a16="http://schemas.microsoft.com/office/drawing/2014/main" id="{72A1B4CE-E18C-4EC2-B488-2B7BD67A326E}"/>
              </a:ext>
            </a:extLst>
          </p:cNvPr>
          <p:cNvSpPr/>
          <p:nvPr/>
        </p:nvSpPr>
        <p:spPr>
          <a:xfrm>
            <a:off x="1645850" y="1700214"/>
            <a:ext cx="2703900" cy="954107"/>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Key mathematics</a:t>
            </a:r>
          </a:p>
          <a:p>
            <a:pPr algn="ctr" eaLnBrk="1" hangingPunct="1">
              <a:defRPr/>
            </a:pPr>
            <a:endParaRPr lang="en-GB" sz="1000" dirty="0"/>
          </a:p>
          <a:p>
            <a:pPr algn="ctr">
              <a:defRPr/>
            </a:pPr>
            <a:r>
              <a:rPr lang="en-GB" sz="1400" i="1" dirty="0">
                <a:ea typeface="Calibri" pitchFamily="34" charset="0"/>
                <a:cs typeface="Times New Roman" pitchFamily="18" charset="0"/>
              </a:rPr>
              <a:t>What are the key mathematical “big” ideas in the topic</a:t>
            </a:r>
            <a:endParaRPr lang="en-GB" sz="1400" dirty="0"/>
          </a:p>
        </p:txBody>
      </p:sp>
      <p:sp>
        <p:nvSpPr>
          <p:cNvPr id="7" name="Rectangle 6">
            <a:extLst>
              <a:ext uri="{FF2B5EF4-FFF2-40B4-BE49-F238E27FC236}">
                <a16:creationId xmlns:a16="http://schemas.microsoft.com/office/drawing/2014/main" id="{3BF23D7A-43C3-415C-95EF-C7631C0AA08A}"/>
              </a:ext>
            </a:extLst>
          </p:cNvPr>
          <p:cNvSpPr/>
          <p:nvPr/>
        </p:nvSpPr>
        <p:spPr>
          <a:xfrm>
            <a:off x="7104063" y="5516564"/>
            <a:ext cx="2862262" cy="923330"/>
          </a:xfrm>
          <a:prstGeom prst="rect">
            <a:avLst/>
          </a:prstGeom>
          <a:ln w="19050">
            <a:solidFill>
              <a:schemeClr val="tx1"/>
            </a:solidFill>
          </a:ln>
          <a:effectLst>
            <a:outerShdw blurRad="50800" dist="38100" dir="2700000" algn="tl" rotWithShape="0">
              <a:prstClr val="black">
                <a:alpha val="40000"/>
              </a:prstClr>
            </a:outerShdw>
          </a:effectLst>
        </p:spPr>
        <p:txBody>
          <a:bodyPr>
            <a:spAutoFit/>
          </a:bodyPr>
          <a:lstStyle/>
          <a:p>
            <a:pPr algn="ctr">
              <a:defRPr/>
            </a:pPr>
            <a:r>
              <a:rPr lang="en-GB" sz="1600" b="1" dirty="0"/>
              <a:t>Contexts and settings</a:t>
            </a:r>
          </a:p>
          <a:p>
            <a:pPr algn="ctr">
              <a:defRPr/>
            </a:pPr>
            <a:endParaRPr lang="en-GB" sz="1000" dirty="0"/>
          </a:p>
          <a:p>
            <a:pPr algn="ctr">
              <a:defRPr/>
            </a:pPr>
            <a:r>
              <a:rPr lang="en-GB" sz="1400" i="1" dirty="0"/>
              <a:t>Where is this topic used? What sorts of questions?</a:t>
            </a:r>
            <a:endParaRPr lang="en-GB" sz="1400" dirty="0"/>
          </a:p>
        </p:txBody>
      </p:sp>
      <p:sp>
        <p:nvSpPr>
          <p:cNvPr id="8" name="Rectangle 7">
            <a:extLst>
              <a:ext uri="{FF2B5EF4-FFF2-40B4-BE49-F238E27FC236}">
                <a16:creationId xmlns:a16="http://schemas.microsoft.com/office/drawing/2014/main" id="{19478588-1CE5-4B07-8CC3-A9A72F27A232}"/>
              </a:ext>
            </a:extLst>
          </p:cNvPr>
          <p:cNvSpPr/>
          <p:nvPr/>
        </p:nvSpPr>
        <p:spPr>
          <a:xfrm>
            <a:off x="7464425" y="3644901"/>
            <a:ext cx="2994808"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Techniques and methods</a:t>
            </a:r>
          </a:p>
          <a:p>
            <a:pPr algn="ctr">
              <a:defRPr/>
            </a:pPr>
            <a:endParaRPr lang="en-GB" sz="1000" dirty="0"/>
          </a:p>
          <a:p>
            <a:pPr algn="ctr">
              <a:defRPr/>
            </a:pPr>
            <a:r>
              <a:rPr lang="en-GB" sz="1400" i="1" dirty="0"/>
              <a:t>What sort of things do you do in this topic</a:t>
            </a:r>
            <a:endParaRPr lang="en-GB" sz="1400" dirty="0"/>
          </a:p>
        </p:txBody>
      </p:sp>
      <p:sp>
        <p:nvSpPr>
          <p:cNvPr id="9" name="Rectangle 8">
            <a:extLst>
              <a:ext uri="{FF2B5EF4-FFF2-40B4-BE49-F238E27FC236}">
                <a16:creationId xmlns:a16="http://schemas.microsoft.com/office/drawing/2014/main" id="{3C70FD8B-7DDE-4C02-B1B5-B8CB50C566AA}"/>
              </a:ext>
            </a:extLst>
          </p:cNvPr>
          <p:cNvSpPr/>
          <p:nvPr/>
        </p:nvSpPr>
        <p:spPr>
          <a:xfrm>
            <a:off x="1490597" y="3644900"/>
            <a:ext cx="3021079"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Language and vocabulary</a:t>
            </a:r>
          </a:p>
          <a:p>
            <a:pPr algn="ctr">
              <a:defRPr/>
            </a:pPr>
            <a:endParaRPr lang="en-GB" sz="1000" dirty="0"/>
          </a:p>
          <a:p>
            <a:pPr algn="ctr">
              <a:defRPr/>
            </a:pPr>
            <a:r>
              <a:rPr lang="en-GB" sz="1400" i="1" dirty="0"/>
              <a:t>What sort of language and technical vocabulary is used</a:t>
            </a:r>
            <a:endParaRPr lang="en-GB" sz="1400" dirty="0"/>
          </a:p>
        </p:txBody>
      </p:sp>
      <p:sp>
        <p:nvSpPr>
          <p:cNvPr id="10" name="Rectangle 9">
            <a:extLst>
              <a:ext uri="{FF2B5EF4-FFF2-40B4-BE49-F238E27FC236}">
                <a16:creationId xmlns:a16="http://schemas.microsoft.com/office/drawing/2014/main" id="{B3A93CAC-362D-4A93-9BDC-A458D48AEA4E}"/>
              </a:ext>
            </a:extLst>
          </p:cNvPr>
          <p:cNvSpPr/>
          <p:nvPr/>
        </p:nvSpPr>
        <p:spPr>
          <a:xfrm>
            <a:off x="7104062" y="1628775"/>
            <a:ext cx="3154753"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Misconceptions and errors</a:t>
            </a:r>
          </a:p>
          <a:p>
            <a:pPr algn="ctr">
              <a:defRPr/>
            </a:pPr>
            <a:endParaRPr lang="en-GB" sz="1000" dirty="0"/>
          </a:p>
          <a:p>
            <a:pPr algn="ctr">
              <a:defRPr/>
            </a:pPr>
            <a:r>
              <a:rPr lang="en-GB" sz="1400" i="1" dirty="0"/>
              <a:t>What common errors do pupils make in this topic and why?</a:t>
            </a:r>
            <a:endParaRPr lang="en-GB" sz="1400" dirty="0"/>
          </a:p>
        </p:txBody>
      </p:sp>
      <p:cxnSp>
        <p:nvCxnSpPr>
          <p:cNvPr id="13" name="Straight Connector 12">
            <a:extLst>
              <a:ext uri="{FF2B5EF4-FFF2-40B4-BE49-F238E27FC236}">
                <a16:creationId xmlns:a16="http://schemas.microsoft.com/office/drawing/2014/main" id="{82DD9BFA-1BD9-4159-A421-2BC318E5666F}"/>
              </a:ext>
            </a:extLst>
          </p:cNvPr>
          <p:cNvCxnSpPr/>
          <p:nvPr/>
        </p:nvCxnSpPr>
        <p:spPr>
          <a:xfrm>
            <a:off x="4367213" y="2420939"/>
            <a:ext cx="2736850" cy="3095625"/>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66C6EB-4C97-4ED3-BECE-3F0C31ECEDAC}"/>
              </a:ext>
            </a:extLst>
          </p:cNvPr>
          <p:cNvSpPr/>
          <p:nvPr/>
        </p:nvSpPr>
        <p:spPr>
          <a:xfrm>
            <a:off x="1590805" y="5516564"/>
            <a:ext cx="3209795" cy="892552"/>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sz="1400" b="1" dirty="0"/>
              <a:t>Imagery and visualisation</a:t>
            </a:r>
          </a:p>
          <a:p>
            <a:pPr algn="ctr">
              <a:defRPr/>
            </a:pPr>
            <a:endParaRPr lang="en-GB" sz="1000" dirty="0"/>
          </a:p>
          <a:p>
            <a:pPr algn="ctr">
              <a:defRPr/>
            </a:pPr>
            <a:r>
              <a:rPr lang="en-GB" sz="1400" i="1" dirty="0"/>
              <a:t>What images, pictures, diagrams are involved?</a:t>
            </a:r>
            <a:endParaRPr lang="en-GB" sz="1400" dirty="0"/>
          </a:p>
        </p:txBody>
      </p:sp>
      <p:cxnSp>
        <p:nvCxnSpPr>
          <p:cNvPr id="19" name="Straight Connector 18">
            <a:extLst>
              <a:ext uri="{FF2B5EF4-FFF2-40B4-BE49-F238E27FC236}">
                <a16:creationId xmlns:a16="http://schemas.microsoft.com/office/drawing/2014/main" id="{5BD86352-E211-4748-8E00-39F5DEE0C73E}"/>
              </a:ext>
            </a:extLst>
          </p:cNvPr>
          <p:cNvCxnSpPr>
            <a:cxnSpLocks/>
            <a:stCxn id="8" idx="1"/>
            <a:endCxn id="9" idx="3"/>
          </p:cNvCxnSpPr>
          <p:nvPr/>
        </p:nvCxnSpPr>
        <p:spPr>
          <a:xfrm flipH="1" flipV="1">
            <a:off x="4511676" y="4121954"/>
            <a:ext cx="2952749" cy="1"/>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5BA5797-3728-4038-A798-AF002715455C}"/>
              </a:ext>
            </a:extLst>
          </p:cNvPr>
          <p:cNvSpPr/>
          <p:nvPr/>
        </p:nvSpPr>
        <p:spPr>
          <a:xfrm>
            <a:off x="4944268" y="3921899"/>
            <a:ext cx="1800225" cy="461665"/>
          </a:xfrm>
          <a:prstGeom prst="rect">
            <a:avLst/>
          </a:prstGeom>
          <a:solidFill>
            <a:schemeClr val="bg1"/>
          </a:solidFill>
          <a:ln w="19050">
            <a:solidFill>
              <a:schemeClr val="tx1"/>
            </a:solidFill>
          </a:ln>
          <a:effectLst>
            <a:outerShdw blurRad="225425" dist="50800" dir="5220000" algn="ctr">
              <a:srgbClr val="000000">
                <a:alpha val="33000"/>
              </a:srgbClr>
            </a:outerShdw>
          </a:effectLst>
        </p:spPr>
        <p:txBody>
          <a:bodyPr>
            <a:spAutoFit/>
          </a:bodyPr>
          <a:lstStyle/>
          <a:p>
            <a:pPr algn="ctr" eaLnBrk="1" hangingPunct="1">
              <a:defRPr/>
            </a:pPr>
            <a:r>
              <a:rPr lang="en-GB" sz="2400" b="1" dirty="0">
                <a:ea typeface="Calibri" pitchFamily="34" charset="0"/>
                <a:cs typeface="Times New Roman" pitchFamily="18" charset="0"/>
              </a:rPr>
              <a:t>Topic</a:t>
            </a:r>
            <a:endParaRPr lang="en-GB" sz="2400" dirty="0"/>
          </a:p>
        </p:txBody>
      </p:sp>
      <p:sp>
        <p:nvSpPr>
          <p:cNvPr id="14" name="Rectangle 13">
            <a:extLst>
              <a:ext uri="{FF2B5EF4-FFF2-40B4-BE49-F238E27FC236}">
                <a16:creationId xmlns:a16="http://schemas.microsoft.com/office/drawing/2014/main" id="{A6E3E423-009A-4ADC-BADF-A9DD714806EF}"/>
              </a:ext>
            </a:extLst>
          </p:cNvPr>
          <p:cNvSpPr/>
          <p:nvPr/>
        </p:nvSpPr>
        <p:spPr>
          <a:xfrm>
            <a:off x="4729958" y="1362260"/>
            <a:ext cx="2014536" cy="800219"/>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What do we need to know?</a:t>
            </a:r>
          </a:p>
          <a:p>
            <a:pPr algn="ctr" eaLnBrk="1" hangingPunct="1">
              <a:defRPr/>
            </a:pPr>
            <a:endParaRPr lang="en-GB" sz="1000" dirty="0"/>
          </a:p>
        </p:txBody>
      </p:sp>
      <p:sp>
        <p:nvSpPr>
          <p:cNvPr id="15" name="Rectangle 14">
            <a:extLst>
              <a:ext uri="{FF2B5EF4-FFF2-40B4-BE49-F238E27FC236}">
                <a16:creationId xmlns:a16="http://schemas.microsoft.com/office/drawing/2014/main" id="{9613FE5D-18CF-4EBB-8779-BB21637726DF}"/>
              </a:ext>
            </a:extLst>
          </p:cNvPr>
          <p:cNvSpPr/>
          <p:nvPr/>
        </p:nvSpPr>
        <p:spPr>
          <a:xfrm>
            <a:off x="4945064" y="5813759"/>
            <a:ext cx="2014536" cy="800219"/>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What do we now know?</a:t>
            </a:r>
          </a:p>
          <a:p>
            <a:pPr algn="ctr" eaLnBrk="1" hangingPunct="1">
              <a:defRPr/>
            </a:pPr>
            <a:endParaRPr lang="en-GB" sz="1000" dirty="0"/>
          </a:p>
        </p:txBody>
      </p:sp>
    </p:spTree>
    <p:extLst>
      <p:ext uri="{BB962C8B-B14F-4D97-AF65-F5344CB8AC3E}">
        <p14:creationId xmlns:p14="http://schemas.microsoft.com/office/powerpoint/2010/main" val="390963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6" grpId="0" animBg="1"/>
      <p:bldP spid="14" grpId="0" animBg="1"/>
      <p:bldP spid="1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7"/>
            <a:ext cx="10515600" cy="950108"/>
          </a:xfrm>
        </p:spPr>
        <p:txBody>
          <a:bodyPr>
            <a:normAutofit/>
          </a:bodyPr>
          <a:lstStyle/>
          <a:p>
            <a:r>
              <a:rPr lang="en-GB" sz="3600" dirty="0">
                <a:solidFill>
                  <a:schemeClr val="accent1">
                    <a:lumMod val="75000"/>
                  </a:schemeClr>
                </a:solidFill>
                <a:latin typeface="Arial" panose="020B0604020202020204" pitchFamily="34" charset="0"/>
                <a:cs typeface="Arial" panose="020B0604020202020204" pitchFamily="34" charset="0"/>
              </a:rPr>
              <a:t>Some interesting Resources?</a:t>
            </a:r>
          </a:p>
        </p:txBody>
      </p:sp>
      <p:sp>
        <p:nvSpPr>
          <p:cNvPr id="3" name="Content Placeholder 2"/>
          <p:cNvSpPr>
            <a:spLocks noGrp="1"/>
          </p:cNvSpPr>
          <p:nvPr>
            <p:ph idx="1"/>
          </p:nvPr>
        </p:nvSpPr>
        <p:spPr>
          <a:xfrm>
            <a:off x="1120000" y="1443789"/>
            <a:ext cx="10233800" cy="4733174"/>
          </a:xfrm>
        </p:spPr>
        <p:txBody>
          <a:bodyPr>
            <a:normAutofit/>
          </a:bodyPr>
          <a:lstStyle/>
          <a:p>
            <a:pPr marL="0" indent="0">
              <a:buNone/>
            </a:pPr>
            <a:endParaRPr lang="en-GB" sz="1000" dirty="0"/>
          </a:p>
          <a:p>
            <a:pPr marL="0" indent="0">
              <a:buNone/>
            </a:pPr>
            <a:r>
              <a:rPr lang="en-GB" b="1" dirty="0"/>
              <a:t>Graphing Stories</a:t>
            </a:r>
          </a:p>
          <a:p>
            <a:pPr marL="0" indent="0">
              <a:buNone/>
            </a:pPr>
            <a:r>
              <a:rPr lang="en-GB" dirty="0">
                <a:hlinkClick r:id="rId3"/>
              </a:rPr>
              <a:t>http://www.graphingstories.com/</a:t>
            </a:r>
            <a:endParaRPr lang="en-GB" dirty="0"/>
          </a:p>
          <a:p>
            <a:pPr marL="0" indent="0">
              <a:buNone/>
            </a:pPr>
            <a:endParaRPr lang="en-GB" sz="1000" dirty="0"/>
          </a:p>
          <a:p>
            <a:pPr marL="0" indent="0">
              <a:buNone/>
            </a:pPr>
            <a:r>
              <a:rPr lang="en-GB" b="1" dirty="0" err="1"/>
              <a:t>Resourceaholic</a:t>
            </a:r>
            <a:endParaRPr lang="en-GB" b="1" dirty="0"/>
          </a:p>
          <a:p>
            <a:pPr marL="0" indent="0">
              <a:buNone/>
            </a:pPr>
            <a:r>
              <a:rPr lang="en-GB" dirty="0">
                <a:hlinkClick r:id="rId4"/>
              </a:rPr>
              <a:t>http://www.resourceaholic.com/p/resource-library-key-stage-34-algebra.html#Area</a:t>
            </a:r>
            <a:endParaRPr lang="en-GB" dirty="0"/>
          </a:p>
          <a:p>
            <a:pPr marL="0" indent="0">
              <a:buNone/>
            </a:pPr>
            <a:endParaRPr lang="en-GB" sz="1000" dirty="0"/>
          </a:p>
          <a:p>
            <a:pPr marL="0" indent="0">
              <a:buNone/>
            </a:pPr>
            <a:r>
              <a:rPr lang="en-GB" b="1" dirty="0"/>
              <a:t>Graphing</a:t>
            </a:r>
            <a:r>
              <a:rPr lang="en-GB" dirty="0"/>
              <a:t> </a:t>
            </a:r>
          </a:p>
          <a:p>
            <a:pPr marL="0" indent="0">
              <a:buNone/>
            </a:pPr>
            <a:r>
              <a:rPr lang="en-GB" dirty="0">
                <a:hlinkClick r:id="rId5"/>
              </a:rPr>
              <a:t>https://www.desmos.com/calculator</a:t>
            </a:r>
            <a:endParaRPr lang="en-GB" dirty="0"/>
          </a:p>
          <a:p>
            <a:pPr marL="0" indent="0">
              <a:buNone/>
            </a:pPr>
            <a:endParaRPr lang="en-GB" dirty="0"/>
          </a:p>
          <a:p>
            <a:endParaRPr lang="en-GB" dirty="0"/>
          </a:p>
        </p:txBody>
      </p:sp>
      <p:pic>
        <p:nvPicPr>
          <p:cNvPr id="4" name="Picture 3">
            <a:extLst>
              <a:ext uri="{FF2B5EF4-FFF2-40B4-BE49-F238E27FC236}">
                <a16:creationId xmlns:a16="http://schemas.microsoft.com/office/drawing/2014/main" id="{7F8FAFBB-4AE1-437D-92F7-D0F25CA8D256}"/>
              </a:ext>
            </a:extLst>
          </p:cNvPr>
          <p:cNvPicPr>
            <a:picLocks noChangeAspect="1"/>
          </p:cNvPicPr>
          <p:nvPr/>
        </p:nvPicPr>
        <p:blipFill>
          <a:blip r:embed="rId6"/>
          <a:stretch>
            <a:fillRect/>
          </a:stretch>
        </p:blipFill>
        <p:spPr>
          <a:xfrm>
            <a:off x="8718115" y="1443789"/>
            <a:ext cx="1990631" cy="1974490"/>
          </a:xfrm>
          <a:prstGeom prst="rect">
            <a:avLst/>
          </a:prstGeom>
        </p:spPr>
      </p:pic>
    </p:spTree>
    <p:extLst>
      <p:ext uri="{BB962C8B-B14F-4D97-AF65-F5344CB8AC3E}">
        <p14:creationId xmlns:p14="http://schemas.microsoft.com/office/powerpoint/2010/main" val="645608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EF9DE-4450-4657-921A-747338A6A9FF}"/>
              </a:ext>
            </a:extLst>
          </p:cNvPr>
          <p:cNvSpPr>
            <a:spLocks noGrp="1"/>
          </p:cNvSpPr>
          <p:nvPr>
            <p:ph type="title"/>
          </p:nvPr>
        </p:nvSpPr>
        <p:spPr/>
        <p:txBody>
          <a:bodyPr/>
          <a:lstStyle/>
          <a:p>
            <a:r>
              <a:rPr lang="en-GB" dirty="0"/>
              <a:t>From linear to quadratic…</a:t>
            </a:r>
          </a:p>
        </p:txBody>
      </p:sp>
      <p:sp>
        <p:nvSpPr>
          <p:cNvPr id="3" name="Content Placeholder 2">
            <a:extLst>
              <a:ext uri="{FF2B5EF4-FFF2-40B4-BE49-F238E27FC236}">
                <a16:creationId xmlns:a16="http://schemas.microsoft.com/office/drawing/2014/main" id="{289FDDCA-048C-4F8E-B863-DB78142E9BD4}"/>
              </a:ext>
            </a:extLst>
          </p:cNvPr>
          <p:cNvSpPr>
            <a:spLocks noGrp="1"/>
          </p:cNvSpPr>
          <p:nvPr>
            <p:ph idx="1"/>
          </p:nvPr>
        </p:nvSpPr>
        <p:spPr/>
        <p:txBody>
          <a:bodyPr/>
          <a:lstStyle/>
          <a:p>
            <a:endParaRPr lang="en-GB" sz="1000" dirty="0"/>
          </a:p>
          <a:p>
            <a:pPr marL="0" indent="0"/>
            <a:r>
              <a:rPr lang="en-GB" sz="2400" dirty="0"/>
              <a:t>Use Desmos…</a:t>
            </a:r>
          </a:p>
          <a:p>
            <a:pPr marL="0" indent="0"/>
            <a:endParaRPr lang="en-GB" sz="1000" dirty="0"/>
          </a:p>
          <a:p>
            <a:pPr lvl="1">
              <a:buFont typeface="Arial" panose="020B0604020202020204" pitchFamily="34" charset="0"/>
              <a:buChar char="•"/>
            </a:pPr>
            <a:r>
              <a:rPr lang="en-GB" sz="2000" dirty="0"/>
              <a:t>Plot y</a:t>
            </a:r>
            <a:r>
              <a:rPr lang="en-GB" sz="2000" baseline="-25000" dirty="0"/>
              <a:t>1 </a:t>
            </a:r>
            <a:r>
              <a:rPr lang="en-GB" sz="2000" dirty="0"/>
              <a:t>= x+3</a:t>
            </a:r>
          </a:p>
          <a:p>
            <a:pPr lvl="1">
              <a:buFont typeface="Arial" panose="020B0604020202020204" pitchFamily="34" charset="0"/>
              <a:buChar char="•"/>
            </a:pPr>
            <a:r>
              <a:rPr lang="en-GB" sz="2000" dirty="0"/>
              <a:t>Plot y</a:t>
            </a:r>
            <a:r>
              <a:rPr lang="en-GB" sz="2000" baseline="-25000" dirty="0"/>
              <a:t>2 </a:t>
            </a:r>
            <a:r>
              <a:rPr lang="en-GB" sz="2000" dirty="0"/>
              <a:t>= x-2</a:t>
            </a:r>
          </a:p>
          <a:p>
            <a:pPr lvl="1">
              <a:buFont typeface="Arial" panose="020B0604020202020204" pitchFamily="34" charset="0"/>
              <a:buChar char="•"/>
            </a:pPr>
            <a:r>
              <a:rPr lang="en-GB" sz="2000" dirty="0"/>
              <a:t>Plot y</a:t>
            </a:r>
            <a:r>
              <a:rPr lang="en-GB" sz="2000" baseline="-25000" dirty="0"/>
              <a:t>1 + </a:t>
            </a:r>
            <a:r>
              <a:rPr lang="en-GB" sz="2000" dirty="0"/>
              <a:t>y</a:t>
            </a:r>
            <a:r>
              <a:rPr lang="en-GB" sz="2000" baseline="-25000" dirty="0"/>
              <a:t>2</a:t>
            </a:r>
          </a:p>
          <a:p>
            <a:pPr lvl="1">
              <a:buFont typeface="Arial" panose="020B0604020202020204" pitchFamily="34" charset="0"/>
              <a:buChar char="•"/>
            </a:pPr>
            <a:r>
              <a:rPr lang="en-GB" sz="2000" dirty="0"/>
              <a:t>Plot y</a:t>
            </a:r>
            <a:r>
              <a:rPr lang="en-GB" sz="2000" baseline="-25000" dirty="0"/>
              <a:t>1 - </a:t>
            </a:r>
            <a:r>
              <a:rPr lang="en-GB" sz="2000" dirty="0"/>
              <a:t>y</a:t>
            </a:r>
            <a:r>
              <a:rPr lang="en-GB" sz="2000" baseline="-25000" dirty="0"/>
              <a:t>2</a:t>
            </a:r>
            <a:endParaRPr lang="en-GB" sz="2000" dirty="0"/>
          </a:p>
          <a:p>
            <a:pPr lvl="1">
              <a:buFont typeface="Arial" panose="020B0604020202020204" pitchFamily="34" charset="0"/>
              <a:buChar char="•"/>
            </a:pPr>
            <a:r>
              <a:rPr lang="en-GB" sz="2000" dirty="0"/>
              <a:t>Plot y</a:t>
            </a:r>
            <a:r>
              <a:rPr lang="en-GB" sz="2000" baseline="-25000" dirty="0"/>
              <a:t>1 x </a:t>
            </a:r>
            <a:r>
              <a:rPr lang="en-GB" sz="2000" dirty="0"/>
              <a:t>y</a:t>
            </a:r>
            <a:r>
              <a:rPr lang="en-GB" sz="2000" baseline="-25000" dirty="0"/>
              <a:t>2</a:t>
            </a:r>
          </a:p>
          <a:p>
            <a:pPr lvl="1">
              <a:buFont typeface="Arial" panose="020B0604020202020204" pitchFamily="34" charset="0"/>
              <a:buChar char="•"/>
            </a:pPr>
            <a:r>
              <a:rPr lang="en-GB" sz="2000" dirty="0"/>
              <a:t>Plot y</a:t>
            </a:r>
            <a:r>
              <a:rPr lang="en-GB" sz="2000" baseline="-25000" dirty="0"/>
              <a:t>1 / </a:t>
            </a:r>
            <a:r>
              <a:rPr lang="en-GB" sz="2000" dirty="0"/>
              <a:t>y</a:t>
            </a:r>
            <a:r>
              <a:rPr lang="en-GB" sz="2000" baseline="-25000" dirty="0"/>
              <a:t>2</a:t>
            </a:r>
          </a:p>
          <a:p>
            <a:endParaRPr lang="en-GB" sz="1000" baseline="-25000" dirty="0"/>
          </a:p>
          <a:p>
            <a:r>
              <a:rPr lang="en-GB" sz="2400" dirty="0"/>
              <a:t>Vary y</a:t>
            </a:r>
            <a:r>
              <a:rPr lang="en-GB" sz="2400" baseline="-25000" dirty="0"/>
              <a:t>1 </a:t>
            </a:r>
            <a:r>
              <a:rPr lang="en-GB" sz="2400" dirty="0"/>
              <a:t> and y</a:t>
            </a:r>
            <a:r>
              <a:rPr lang="en-GB" sz="2400" baseline="-25000" dirty="0"/>
              <a:t>2.  </a:t>
            </a:r>
            <a:r>
              <a:rPr lang="en-GB" sz="2400" dirty="0"/>
              <a:t>What do you notice?</a:t>
            </a:r>
          </a:p>
          <a:p>
            <a:endParaRPr lang="en-GB" dirty="0"/>
          </a:p>
        </p:txBody>
      </p:sp>
    </p:spTree>
    <p:extLst>
      <p:ext uri="{BB962C8B-B14F-4D97-AF65-F5344CB8AC3E}">
        <p14:creationId xmlns:p14="http://schemas.microsoft.com/office/powerpoint/2010/main" val="386389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8248-B9B2-4F0B-8067-8DC33B3BE120}"/>
              </a:ext>
            </a:extLst>
          </p:cNvPr>
          <p:cNvSpPr>
            <a:spLocks noGrp="1"/>
          </p:cNvSpPr>
          <p:nvPr>
            <p:ph type="title"/>
          </p:nvPr>
        </p:nvSpPr>
        <p:spPr>
          <a:xfrm>
            <a:off x="566803" y="953848"/>
            <a:ext cx="10515600" cy="1651565"/>
          </a:xfrm>
        </p:spPr>
        <p:txBody>
          <a:bodyPr>
            <a:normAutofit/>
          </a:bodyPr>
          <a:lstStyle/>
          <a:p>
            <a:r>
              <a:rPr lang="en-GB" sz="3200" dirty="0">
                <a:latin typeface="Arial" panose="020B0604020202020204" pitchFamily="34" charset="0"/>
                <a:cs typeface="Arial" panose="020B0604020202020204" pitchFamily="34" charset="0"/>
              </a:rPr>
              <a:t>Quadratic Area Puzzles</a:t>
            </a:r>
            <a:br>
              <a:rPr lang="en-GB" sz="32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In each question find the marked side or area in terms of x</a:t>
            </a:r>
          </a:p>
        </p:txBody>
      </p:sp>
      <p:pic>
        <p:nvPicPr>
          <p:cNvPr id="7" name="Content Placeholder 6">
            <a:extLst>
              <a:ext uri="{FF2B5EF4-FFF2-40B4-BE49-F238E27FC236}">
                <a16:creationId xmlns:a16="http://schemas.microsoft.com/office/drawing/2014/main" id="{AAE520EA-6124-41F5-9F41-B9B5F8E8C641}"/>
              </a:ext>
            </a:extLst>
          </p:cNvPr>
          <p:cNvPicPr>
            <a:picLocks noGrp="1" noChangeAspect="1"/>
          </p:cNvPicPr>
          <p:nvPr>
            <p:ph idx="1"/>
          </p:nvPr>
        </p:nvPicPr>
        <p:blipFill rotWithShape="1">
          <a:blip r:embed="rId2"/>
          <a:srcRect l="45682" t="23533" r="40152" b="61562"/>
          <a:stretch/>
        </p:blipFill>
        <p:spPr>
          <a:xfrm>
            <a:off x="838200" y="3281818"/>
            <a:ext cx="5425183" cy="3211057"/>
          </a:xfrm>
          <a:prstGeom prst="rect">
            <a:avLst/>
          </a:prstGeom>
        </p:spPr>
      </p:pic>
      <p:pic>
        <p:nvPicPr>
          <p:cNvPr id="8" name="Picture 7">
            <a:extLst>
              <a:ext uri="{FF2B5EF4-FFF2-40B4-BE49-F238E27FC236}">
                <a16:creationId xmlns:a16="http://schemas.microsoft.com/office/drawing/2014/main" id="{0CC7FBFE-E426-4262-9F55-3E05778461D7}"/>
              </a:ext>
            </a:extLst>
          </p:cNvPr>
          <p:cNvPicPr>
            <a:picLocks noChangeAspect="1"/>
          </p:cNvPicPr>
          <p:nvPr/>
        </p:nvPicPr>
        <p:blipFill rotWithShape="1">
          <a:blip r:embed="rId2"/>
          <a:srcRect l="46541" t="37260" r="38972" b="45388"/>
          <a:stretch/>
        </p:blipFill>
        <p:spPr>
          <a:xfrm>
            <a:off x="6587914" y="2970866"/>
            <a:ext cx="4765886" cy="3211056"/>
          </a:xfrm>
          <a:prstGeom prst="rect">
            <a:avLst/>
          </a:prstGeom>
        </p:spPr>
      </p:pic>
    </p:spTree>
    <p:extLst>
      <p:ext uri="{BB962C8B-B14F-4D97-AF65-F5344CB8AC3E}">
        <p14:creationId xmlns:p14="http://schemas.microsoft.com/office/powerpoint/2010/main" val="39335091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00AE-DCD6-427C-83D5-CAF1757F264A}"/>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0F5247F-6441-4893-8838-909414CABEE4}"/>
              </a:ext>
            </a:extLst>
          </p:cNvPr>
          <p:cNvPicPr>
            <a:picLocks noGrp="1" noChangeAspect="1"/>
          </p:cNvPicPr>
          <p:nvPr>
            <p:ph idx="1"/>
          </p:nvPr>
        </p:nvPicPr>
        <p:blipFill rotWithShape="1">
          <a:blip r:embed="rId2"/>
          <a:srcRect l="43739" t="14178" r="28248" b="47823"/>
          <a:stretch/>
        </p:blipFill>
        <p:spPr>
          <a:xfrm>
            <a:off x="1903956" y="516608"/>
            <a:ext cx="7910375" cy="6035663"/>
          </a:xfrm>
          <a:prstGeom prst="rect">
            <a:avLst/>
          </a:prstGeom>
        </p:spPr>
      </p:pic>
    </p:spTree>
    <p:extLst>
      <p:ext uri="{BB962C8B-B14F-4D97-AF65-F5344CB8AC3E}">
        <p14:creationId xmlns:p14="http://schemas.microsoft.com/office/powerpoint/2010/main" val="790563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0170-6B64-49DA-A2A0-4E750C14C632}"/>
              </a:ext>
            </a:extLst>
          </p:cNvPr>
          <p:cNvSpPr>
            <a:spLocks noGrp="1"/>
          </p:cNvSpPr>
          <p:nvPr>
            <p:ph type="title"/>
          </p:nvPr>
        </p:nvSpPr>
        <p:spPr/>
        <p:txBody>
          <a:bodyPr>
            <a:normAutofit/>
          </a:bodyPr>
          <a:lstStyle/>
          <a:p>
            <a:r>
              <a:rPr lang="en-GB" sz="3600" b="1" dirty="0">
                <a:solidFill>
                  <a:schemeClr val="accent5">
                    <a:lumMod val="75000"/>
                  </a:schemeClr>
                </a:solidFill>
                <a:latin typeface="Arial" panose="020B0604020202020204" pitchFamily="34" charset="0"/>
                <a:cs typeface="Arial" panose="020B0604020202020204" pitchFamily="34" charset="0"/>
              </a:rPr>
              <a:t>Quadratic Sequences</a:t>
            </a:r>
          </a:p>
        </p:txBody>
      </p:sp>
      <p:sp>
        <p:nvSpPr>
          <p:cNvPr id="3" name="Content Placeholder 2">
            <a:extLst>
              <a:ext uri="{FF2B5EF4-FFF2-40B4-BE49-F238E27FC236}">
                <a16:creationId xmlns:a16="http://schemas.microsoft.com/office/drawing/2014/main" id="{46D60DC7-3C4F-4586-8900-0609273286FA}"/>
              </a:ext>
            </a:extLst>
          </p:cNvPr>
          <p:cNvSpPr>
            <a:spLocks noGrp="1"/>
          </p:cNvSpPr>
          <p:nvPr>
            <p:ph idx="1"/>
          </p:nvPr>
        </p:nvSpPr>
        <p:spPr/>
        <p:txBody>
          <a:bodyPr/>
          <a:lstStyle/>
          <a:p>
            <a:pPr marL="0" indent="0">
              <a:buNone/>
            </a:pPr>
            <a:endParaRPr lang="en-GB" sz="1000" dirty="0"/>
          </a:p>
          <a:p>
            <a:pPr marL="0" indent="0" algn="ctr">
              <a:buNone/>
            </a:pPr>
            <a:r>
              <a:rPr lang="en-GB" sz="4000" dirty="0"/>
              <a:t>U</a:t>
            </a:r>
            <a:r>
              <a:rPr lang="en-GB" sz="4000" baseline="-25000" dirty="0"/>
              <a:t>n</a:t>
            </a:r>
            <a:r>
              <a:rPr lang="en-GB" sz="4000" dirty="0"/>
              <a:t> = an</a:t>
            </a:r>
            <a:r>
              <a:rPr lang="en-GB" sz="4000" baseline="30000" dirty="0"/>
              <a:t>2</a:t>
            </a:r>
            <a:r>
              <a:rPr lang="en-GB" sz="4000" dirty="0"/>
              <a:t> + bn + c</a:t>
            </a:r>
          </a:p>
          <a:p>
            <a:pPr marL="0" indent="0" algn="ctr">
              <a:buNone/>
            </a:pPr>
            <a:endParaRPr lang="en-GB" sz="4000" dirty="0"/>
          </a:p>
          <a:p>
            <a:pPr marL="0" indent="0" algn="ctr">
              <a:buNone/>
            </a:pPr>
            <a:r>
              <a:rPr lang="en-GB" sz="4000" dirty="0"/>
              <a:t>Why is a = 2 x d</a:t>
            </a:r>
            <a:r>
              <a:rPr lang="en-GB" sz="4000" baseline="-25000" dirty="0"/>
              <a:t>2</a:t>
            </a:r>
            <a:r>
              <a:rPr lang="en-GB" sz="4000" dirty="0"/>
              <a:t> </a:t>
            </a:r>
          </a:p>
        </p:txBody>
      </p:sp>
    </p:spTree>
    <p:extLst>
      <p:ext uri="{BB962C8B-B14F-4D97-AF65-F5344CB8AC3E}">
        <p14:creationId xmlns:p14="http://schemas.microsoft.com/office/powerpoint/2010/main" val="311455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5F5C9-C375-4ED7-9EC3-C57CFFD7609A}"/>
              </a:ext>
            </a:extLst>
          </p:cNvPr>
          <p:cNvSpPr>
            <a:spLocks noGrp="1"/>
          </p:cNvSpPr>
          <p:nvPr>
            <p:ph type="title"/>
          </p:nvPr>
        </p:nvSpPr>
        <p:spPr/>
        <p:txBody>
          <a:bodyPr/>
          <a:lstStyle/>
          <a:p>
            <a:r>
              <a:rPr lang="en-GB" dirty="0"/>
              <a:t>Evaluation questions</a:t>
            </a:r>
          </a:p>
        </p:txBody>
      </p:sp>
      <p:sp>
        <p:nvSpPr>
          <p:cNvPr id="3" name="Content Placeholder 2">
            <a:extLst>
              <a:ext uri="{FF2B5EF4-FFF2-40B4-BE49-F238E27FC236}">
                <a16:creationId xmlns:a16="http://schemas.microsoft.com/office/drawing/2014/main" id="{E8979A1B-2F5F-4B20-9D5B-5AA7F7094AA7}"/>
              </a:ext>
            </a:extLst>
          </p:cNvPr>
          <p:cNvSpPr>
            <a:spLocks noGrp="1"/>
          </p:cNvSpPr>
          <p:nvPr>
            <p:ph idx="1"/>
          </p:nvPr>
        </p:nvSpPr>
        <p:spPr/>
        <p:txBody>
          <a:bodyPr/>
          <a:lstStyle/>
          <a:p>
            <a:pPr marL="228600" lvl="0" indent="-228600" eaLnBrk="1" fontAlgn="auto" hangingPunct="1">
              <a:lnSpc>
                <a:spcPct val="114000"/>
              </a:lnSpc>
              <a:spcBef>
                <a:spcPts val="1000"/>
              </a:spcBef>
              <a:spcAft>
                <a:spcPts val="0"/>
              </a:spcAft>
              <a:buClrTx/>
              <a:buSzPct val="100000"/>
              <a:buFont typeface="Arial" pitchFamily="34"/>
              <a:buChar char="•"/>
            </a:pPr>
            <a:endParaRPr lang="en-GB" sz="1000" kern="1200" dirty="0">
              <a:solidFill>
                <a:srgbClr val="000000"/>
              </a:solidFill>
              <a:latin typeface="Calibri"/>
            </a:endParaRPr>
          </a:p>
          <a:p>
            <a:pPr marL="228600" lvl="0" indent="-228600" eaLnBrk="1" fontAlgn="auto" hangingPunct="1">
              <a:lnSpc>
                <a:spcPct val="114000"/>
              </a:lnSpc>
              <a:spcBef>
                <a:spcPts val="1000"/>
              </a:spcBef>
              <a:spcAft>
                <a:spcPts val="0"/>
              </a:spcAft>
              <a:buClrTx/>
              <a:buSzPct val="100000"/>
              <a:buFont typeface="Arial" pitchFamily="34"/>
              <a:buChar char="•"/>
            </a:pPr>
            <a:r>
              <a:rPr lang="en-GB" sz="2800" kern="1200" dirty="0">
                <a:solidFill>
                  <a:srgbClr val="000000"/>
                </a:solidFill>
                <a:latin typeface="Calibri"/>
              </a:rPr>
              <a:t>Has there been a contribution to our subject and pedagogical knowledge?</a:t>
            </a:r>
          </a:p>
          <a:p>
            <a:pPr marL="228600" lvl="0" indent="-228600" eaLnBrk="1" fontAlgn="auto" hangingPunct="1">
              <a:lnSpc>
                <a:spcPct val="114000"/>
              </a:lnSpc>
              <a:spcBef>
                <a:spcPts val="1000"/>
              </a:spcBef>
              <a:spcAft>
                <a:spcPts val="0"/>
              </a:spcAft>
              <a:buClrTx/>
              <a:buSzPct val="100000"/>
              <a:buFont typeface="Arial" pitchFamily="34"/>
              <a:buChar char="•"/>
            </a:pPr>
            <a:r>
              <a:rPr lang="en-GB" sz="2800" kern="1200" dirty="0">
                <a:solidFill>
                  <a:srgbClr val="000000"/>
                </a:solidFill>
                <a:latin typeface="Calibri"/>
              </a:rPr>
              <a:t>Were there any changes to our practice through participation in the Work Group and if so how can this be sustained?</a:t>
            </a:r>
          </a:p>
          <a:p>
            <a:pPr marL="228600" lvl="0" indent="-228600" eaLnBrk="1" fontAlgn="auto" hangingPunct="1">
              <a:lnSpc>
                <a:spcPct val="114000"/>
              </a:lnSpc>
              <a:spcBef>
                <a:spcPts val="1000"/>
              </a:spcBef>
              <a:spcAft>
                <a:spcPts val="0"/>
              </a:spcAft>
              <a:buClrTx/>
              <a:buSzPct val="100000"/>
              <a:buFont typeface="Arial" pitchFamily="34"/>
              <a:buChar char="•"/>
            </a:pPr>
            <a:r>
              <a:rPr lang="en-GB" sz="2800" kern="1200" dirty="0">
                <a:solidFill>
                  <a:srgbClr val="000000"/>
                </a:solidFill>
                <a:latin typeface="Calibri"/>
              </a:rPr>
              <a:t>What was the effect of the Work Group on pupil attainment, progress and attitude?</a:t>
            </a:r>
          </a:p>
          <a:p>
            <a:endParaRPr lang="en-GB" dirty="0"/>
          </a:p>
        </p:txBody>
      </p:sp>
    </p:spTree>
    <p:extLst>
      <p:ext uri="{BB962C8B-B14F-4D97-AF65-F5344CB8AC3E}">
        <p14:creationId xmlns:p14="http://schemas.microsoft.com/office/powerpoint/2010/main" val="217159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Blank Presentation">
  <a:themeElements>
    <a:clrScheme name="">
      <a:dk1>
        <a:srgbClr val="000000"/>
      </a:dk1>
      <a:lt1>
        <a:srgbClr val="FFFFFF"/>
      </a:lt1>
      <a:dk2>
        <a:srgbClr val="2092B6"/>
      </a:dk2>
      <a:lt2>
        <a:srgbClr val="90827B"/>
      </a:lt2>
      <a:accent1>
        <a:srgbClr val="6A9913"/>
      </a:accent1>
      <a:accent2>
        <a:srgbClr val="913697"/>
      </a:accent2>
      <a:accent3>
        <a:srgbClr val="FFFFFF"/>
      </a:accent3>
      <a:accent4>
        <a:srgbClr val="000000"/>
      </a:accent4>
      <a:accent5>
        <a:srgbClr val="B9CAAA"/>
      </a:accent5>
      <a:accent6>
        <a:srgbClr val="833088"/>
      </a:accent6>
      <a:hlink>
        <a:srgbClr val="F55A14"/>
      </a:hlink>
      <a:folHlink>
        <a:srgbClr val="D21A51"/>
      </a:folHlink>
    </a:clrScheme>
    <a:fontScheme name="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7AC6E8"/>
          </a:buClr>
          <a:buSzTx/>
          <a:buFont typeface="Wingdings" pitchFamily="2" charset="2"/>
          <a:buChar char="n"/>
          <a:tabLst/>
          <a:defRPr kumimoji="0" lang="en-US" altLang="en-US" sz="19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7AC6E8"/>
          </a:buClr>
          <a:buSzTx/>
          <a:buFont typeface="Wingdings" pitchFamily="2" charset="2"/>
          <a:buChar char="n"/>
          <a:tabLst/>
          <a:defRPr kumimoji="0" lang="en-US" altLang="en-US" sz="19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1D9CAB"/>
        </a:dk2>
        <a:lt2>
          <a:srgbClr val="8F827C"/>
        </a:lt2>
        <a:accent1>
          <a:srgbClr val="7AAA20"/>
        </a:accent1>
        <a:accent2>
          <a:srgbClr val="903594"/>
        </a:accent2>
        <a:accent3>
          <a:srgbClr val="FFFFFF"/>
        </a:accent3>
        <a:accent4>
          <a:srgbClr val="000000"/>
        </a:accent4>
        <a:accent5>
          <a:srgbClr val="BED2AB"/>
        </a:accent5>
        <a:accent6>
          <a:srgbClr val="822F86"/>
        </a:accent6>
        <a:hlink>
          <a:srgbClr val="F25B16"/>
        </a:hlink>
        <a:folHlink>
          <a:srgbClr val="D21D5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ctem1">
  <a:themeElements>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fontScheme name="nctem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lnDef>
  </a:objectDefaults>
  <a:extraClrSchemeLst>
    <a:extraClrScheme>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ctem1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nctem1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nctem1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nctem1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nctem1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nctem1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nctem1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nctem1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nctem1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2758</TotalTime>
  <Words>1959</Words>
  <Application>Microsoft Office PowerPoint</Application>
  <PresentationFormat>Widescreen</PresentationFormat>
  <Paragraphs>292</Paragraphs>
  <Slides>68</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68</vt:i4>
      </vt:variant>
    </vt:vector>
  </HeadingPairs>
  <TitlesOfParts>
    <vt:vector size="77" baseType="lpstr">
      <vt:lpstr>Arial</vt:lpstr>
      <vt:lpstr>Calibri</vt:lpstr>
      <vt:lpstr>Calibri Light</vt:lpstr>
      <vt:lpstr>Tahoma</vt:lpstr>
      <vt:lpstr>Times</vt:lpstr>
      <vt:lpstr>Wingdings</vt:lpstr>
      <vt:lpstr>1_Blank Presentation</vt:lpstr>
      <vt:lpstr>2_Office Theme</vt:lpstr>
      <vt:lpstr>5_nctem1</vt:lpstr>
      <vt:lpstr>Challenging Topics at GCSE  NCP19-19  Session 1</vt:lpstr>
      <vt:lpstr>Rationale for this WG</vt:lpstr>
      <vt:lpstr>Why are we here?</vt:lpstr>
      <vt:lpstr>What is involved? </vt:lpstr>
      <vt:lpstr>Intended Outcomes</vt:lpstr>
      <vt:lpstr>The wider context </vt:lpstr>
      <vt:lpstr>Expectations of participants and their schools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Subject aims and learning outcomes</vt:lpstr>
      <vt:lpstr>Reasoning and Pupil Background</vt:lpstr>
      <vt:lpstr>Reasoning and Pupil Organisation </vt:lpstr>
      <vt:lpstr>Topics that challenged ‘Higher’ pupils</vt:lpstr>
      <vt:lpstr>Topics that challenged ‘Foundation’ pupils</vt:lpstr>
      <vt:lpstr>Topics for NCP Focus</vt:lpstr>
      <vt:lpstr>Plan for the Workgroup</vt:lpstr>
      <vt:lpstr>Knowledge of the next/previous PoS</vt:lpstr>
      <vt:lpstr>National Curriculum</vt:lpstr>
      <vt:lpstr>Fluency</vt:lpstr>
      <vt:lpstr>Reasoning and Problem Solving</vt:lpstr>
      <vt:lpstr>National Curriculum Changes 1</vt:lpstr>
      <vt:lpstr>National Curriculum Changes 2</vt:lpstr>
      <vt:lpstr>Preparing for the new GCSE 1</vt:lpstr>
      <vt:lpstr>Preparing for the new GCSE 2</vt:lpstr>
      <vt:lpstr>Preparing for the new GCSE 3</vt:lpstr>
      <vt:lpstr>Preparing for the new GCSE 4</vt:lpstr>
      <vt:lpstr>Preparing for the new GCSE 5</vt:lpstr>
      <vt:lpstr>PowerPoint Presentation</vt:lpstr>
      <vt:lpstr>PowerPoint Presentation</vt:lpstr>
      <vt:lpstr>PowerPoint Presentation</vt:lpstr>
      <vt:lpstr>PowerPoint Presentation</vt:lpstr>
      <vt:lpstr>PowerPoint Presentation</vt:lpstr>
      <vt:lpstr>GCSE Questions on Quadratics</vt:lpstr>
      <vt:lpstr>PowerPoint Presentation</vt:lpstr>
      <vt:lpstr>AQA Higher Paper 2 2017</vt:lpstr>
      <vt:lpstr>PowerPoint Presentation</vt:lpstr>
      <vt:lpstr>Three more…</vt:lpstr>
      <vt:lpstr>PowerPoint Presentation</vt:lpstr>
      <vt:lpstr>PowerPoint Presentation</vt:lpstr>
      <vt:lpstr>PowerPoint Presentation</vt:lpstr>
      <vt:lpstr>Looking at GCSE papers</vt:lpstr>
      <vt:lpstr>National Curriculum KS3</vt:lpstr>
      <vt:lpstr>National Curriculum KS3</vt:lpstr>
      <vt:lpstr>National Curriculum KS4</vt:lpstr>
      <vt:lpstr>National Curriculum KS4</vt:lpstr>
      <vt:lpstr>National Curriculum KS4</vt:lpstr>
      <vt:lpstr>Topic Map</vt:lpstr>
      <vt:lpstr>“Preparing a Topic” framework</vt:lpstr>
      <vt:lpstr>Some interesting Resources?</vt:lpstr>
      <vt:lpstr>From linear to quadratic…</vt:lpstr>
      <vt:lpstr>Quadratic Area Puzzles  In each question find the marked side or area in terms of x</vt:lpstr>
      <vt:lpstr>PowerPoint Presentation</vt:lpstr>
      <vt:lpstr>Quadratic Sequences</vt:lpstr>
      <vt:lpstr>Evaluation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 Lloyd</dc:creator>
  <cp:lastModifiedBy>Peter Gates</cp:lastModifiedBy>
  <cp:revision>121</cp:revision>
  <cp:lastPrinted>2017-10-11T14:25:36Z</cp:lastPrinted>
  <dcterms:created xsi:type="dcterms:W3CDTF">2017-06-29T11:56:08Z</dcterms:created>
  <dcterms:modified xsi:type="dcterms:W3CDTF">2019-11-11T21:23:23Z</dcterms:modified>
</cp:coreProperties>
</file>